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74" r:id="rId13"/>
    <p:sldId id="275" r:id="rId14"/>
    <p:sldId id="276" r:id="rId15"/>
    <p:sldId id="277" r:id="rId16"/>
    <p:sldId id="278" r:id="rId17"/>
    <p:sldId id="268" r:id="rId18"/>
    <p:sldId id="269" r:id="rId19"/>
    <p:sldId id="271" r:id="rId20"/>
  </p:sldIdLst>
  <p:sldSz cx="18288000" cy="10287000"/>
  <p:notesSz cx="6858000" cy="9144000"/>
  <p:embeddedFontLst>
    <p:embeddedFont>
      <p:font typeface="Montserrat" panose="00000500000000000000" pitchFamily="2" charset="0"/>
      <p:regular r:id="rId21"/>
      <p:bold r:id="rId22"/>
      <p:italic r:id="rId23"/>
      <p:boldItalic r:id="rId24"/>
    </p:embeddedFont>
    <p:embeddedFont>
      <p:font typeface="Radley" panose="020B0604020202020204" charset="0"/>
      <p:regular r:id="rId25"/>
    </p:embeddedFont>
    <p:embeddedFont>
      <p:font typeface="RoxboroughCF" panose="020B0604020202020204" charset="0"/>
      <p:regular r:id="rId26"/>
    </p:embeddedFont>
    <p:embeddedFont>
      <p:font typeface="Sorts Mill Goudy"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75" autoAdjust="0"/>
    <p:restoredTop sz="94622" autoAdjust="0"/>
  </p:normalViewPr>
  <p:slideViewPr>
    <p:cSldViewPr>
      <p:cViewPr varScale="1">
        <p:scale>
          <a:sx n="49" d="100"/>
          <a:sy n="49" d="100"/>
        </p:scale>
        <p:origin x="1147" y="-1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5.gif"/><Relationship Id="rId3" Type="http://schemas.openxmlformats.org/officeDocument/2006/relationships/image" Target="../media/image4.png"/><Relationship Id="rId7" Type="http://schemas.openxmlformats.org/officeDocument/2006/relationships/image" Target="../media/image44.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18.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png"/><Relationship Id="rId7" Type="http://schemas.openxmlformats.org/officeDocument/2006/relationships/image" Target="../media/image4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jpeg"/><Relationship Id="rId9" Type="http://schemas.openxmlformats.org/officeDocument/2006/relationships/image" Target="../media/image51.png"/></Relationships>
</file>

<file path=ppt/slides/_rels/slide19.xml.rels><?xml version="1.0" encoding="UTF-8" standalone="yes"?>
<Relationships xmlns="http://schemas.openxmlformats.org/package/2006/relationships"><Relationship Id="rId13" Type="http://schemas.openxmlformats.org/officeDocument/2006/relationships/image" Target="../media/image64.svg"/><Relationship Id="rId18" Type="http://schemas.openxmlformats.org/officeDocument/2006/relationships/image" Target="../media/image69.png"/><Relationship Id="rId26" Type="http://schemas.openxmlformats.org/officeDocument/2006/relationships/image" Target="../media/image77.png"/><Relationship Id="rId39" Type="http://schemas.openxmlformats.org/officeDocument/2006/relationships/image" Target="../media/image90.svg"/><Relationship Id="rId21" Type="http://schemas.openxmlformats.org/officeDocument/2006/relationships/image" Target="../media/image72.svg"/><Relationship Id="rId34" Type="http://schemas.openxmlformats.org/officeDocument/2006/relationships/image" Target="../media/image85.png"/><Relationship Id="rId42" Type="http://schemas.openxmlformats.org/officeDocument/2006/relationships/image" Target="../media/image93.png"/><Relationship Id="rId47" Type="http://schemas.openxmlformats.org/officeDocument/2006/relationships/image" Target="../media/image98.svg"/><Relationship Id="rId50" Type="http://schemas.openxmlformats.org/officeDocument/2006/relationships/image" Target="../media/image101.png"/><Relationship Id="rId55" Type="http://schemas.openxmlformats.org/officeDocument/2006/relationships/image" Target="../media/image106.svg"/><Relationship Id="rId7" Type="http://schemas.openxmlformats.org/officeDocument/2006/relationships/image" Target="../media/image58.svg"/><Relationship Id="rId2" Type="http://schemas.openxmlformats.org/officeDocument/2006/relationships/image" Target="../media/image53.png"/><Relationship Id="rId16" Type="http://schemas.openxmlformats.org/officeDocument/2006/relationships/image" Target="../media/image67.png"/><Relationship Id="rId29" Type="http://schemas.openxmlformats.org/officeDocument/2006/relationships/image" Target="../media/image80.svg"/><Relationship Id="rId11" Type="http://schemas.openxmlformats.org/officeDocument/2006/relationships/image" Target="../media/image62.svg"/><Relationship Id="rId24" Type="http://schemas.openxmlformats.org/officeDocument/2006/relationships/image" Target="../media/image75.png"/><Relationship Id="rId32" Type="http://schemas.openxmlformats.org/officeDocument/2006/relationships/image" Target="../media/image83.png"/><Relationship Id="rId37" Type="http://schemas.openxmlformats.org/officeDocument/2006/relationships/image" Target="../media/image88.svg"/><Relationship Id="rId40" Type="http://schemas.openxmlformats.org/officeDocument/2006/relationships/image" Target="../media/image91.png"/><Relationship Id="rId45" Type="http://schemas.openxmlformats.org/officeDocument/2006/relationships/image" Target="../media/image96.svg"/><Relationship Id="rId53" Type="http://schemas.openxmlformats.org/officeDocument/2006/relationships/image" Target="../media/image104.svg"/><Relationship Id="rId5" Type="http://schemas.openxmlformats.org/officeDocument/2006/relationships/image" Target="../media/image56.svg"/><Relationship Id="rId19" Type="http://schemas.openxmlformats.org/officeDocument/2006/relationships/image" Target="../media/image70.svg"/><Relationship Id="rId4" Type="http://schemas.openxmlformats.org/officeDocument/2006/relationships/image" Target="../media/image55.png"/><Relationship Id="rId9" Type="http://schemas.openxmlformats.org/officeDocument/2006/relationships/image" Target="../media/image60.svg"/><Relationship Id="rId14" Type="http://schemas.openxmlformats.org/officeDocument/2006/relationships/image" Target="../media/image65.png"/><Relationship Id="rId22" Type="http://schemas.openxmlformats.org/officeDocument/2006/relationships/image" Target="../media/image73.png"/><Relationship Id="rId27" Type="http://schemas.openxmlformats.org/officeDocument/2006/relationships/image" Target="../media/image78.svg"/><Relationship Id="rId30" Type="http://schemas.openxmlformats.org/officeDocument/2006/relationships/image" Target="../media/image81.png"/><Relationship Id="rId35" Type="http://schemas.openxmlformats.org/officeDocument/2006/relationships/image" Target="../media/image86.svg"/><Relationship Id="rId43" Type="http://schemas.openxmlformats.org/officeDocument/2006/relationships/image" Target="../media/image94.svg"/><Relationship Id="rId48" Type="http://schemas.openxmlformats.org/officeDocument/2006/relationships/image" Target="../media/image99.png"/><Relationship Id="rId56" Type="http://schemas.openxmlformats.org/officeDocument/2006/relationships/image" Target="../media/image107.png"/><Relationship Id="rId8" Type="http://schemas.openxmlformats.org/officeDocument/2006/relationships/image" Target="../media/image59.png"/><Relationship Id="rId51" Type="http://schemas.openxmlformats.org/officeDocument/2006/relationships/image" Target="../media/image102.svg"/><Relationship Id="rId3" Type="http://schemas.openxmlformats.org/officeDocument/2006/relationships/image" Target="../media/image54.svg"/><Relationship Id="rId12" Type="http://schemas.openxmlformats.org/officeDocument/2006/relationships/image" Target="../media/image63.png"/><Relationship Id="rId17" Type="http://schemas.openxmlformats.org/officeDocument/2006/relationships/image" Target="../media/image68.svg"/><Relationship Id="rId25" Type="http://schemas.openxmlformats.org/officeDocument/2006/relationships/image" Target="../media/image76.svg"/><Relationship Id="rId33" Type="http://schemas.openxmlformats.org/officeDocument/2006/relationships/image" Target="../media/image84.svg"/><Relationship Id="rId38" Type="http://schemas.openxmlformats.org/officeDocument/2006/relationships/image" Target="../media/image89.png"/><Relationship Id="rId46" Type="http://schemas.openxmlformats.org/officeDocument/2006/relationships/image" Target="../media/image97.png"/><Relationship Id="rId20" Type="http://schemas.openxmlformats.org/officeDocument/2006/relationships/image" Target="../media/image71.png"/><Relationship Id="rId41" Type="http://schemas.openxmlformats.org/officeDocument/2006/relationships/image" Target="../media/image92.svg"/><Relationship Id="rId54"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57.png"/><Relationship Id="rId15" Type="http://schemas.openxmlformats.org/officeDocument/2006/relationships/image" Target="../media/image66.svg"/><Relationship Id="rId23" Type="http://schemas.openxmlformats.org/officeDocument/2006/relationships/image" Target="../media/image74.svg"/><Relationship Id="rId28" Type="http://schemas.openxmlformats.org/officeDocument/2006/relationships/image" Target="../media/image79.png"/><Relationship Id="rId36" Type="http://schemas.openxmlformats.org/officeDocument/2006/relationships/image" Target="../media/image87.png"/><Relationship Id="rId49" Type="http://schemas.openxmlformats.org/officeDocument/2006/relationships/image" Target="../media/image100.svg"/><Relationship Id="rId57" Type="http://schemas.openxmlformats.org/officeDocument/2006/relationships/image" Target="../media/image108.svg"/><Relationship Id="rId10" Type="http://schemas.openxmlformats.org/officeDocument/2006/relationships/image" Target="../media/image61.png"/><Relationship Id="rId31" Type="http://schemas.openxmlformats.org/officeDocument/2006/relationships/image" Target="../media/image82.svg"/><Relationship Id="rId44" Type="http://schemas.openxmlformats.org/officeDocument/2006/relationships/image" Target="../media/image95.png"/><Relationship Id="rId52" Type="http://schemas.openxmlformats.org/officeDocument/2006/relationships/image" Target="../media/image103.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sp>
      <p:sp>
        <p:nvSpPr>
          <p:cNvPr id="3" name="Freeform 3"/>
          <p:cNvSpPr/>
          <p:nvPr/>
        </p:nvSpPr>
        <p:spPr>
          <a:xfrm rot="-4521330">
            <a:off x="4522202" y="1734737"/>
            <a:ext cx="14167639"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3"/>
            <a:stretch>
              <a:fillRect/>
            </a:stretch>
          </a:blipFill>
        </p:spPr>
      </p:sp>
      <p:grpSp>
        <p:nvGrpSpPr>
          <p:cNvPr id="4" name="Group 4"/>
          <p:cNvGrpSpPr/>
          <p:nvPr/>
        </p:nvGrpSpPr>
        <p:grpSpPr>
          <a:xfrm>
            <a:off x="9589607" y="0"/>
            <a:ext cx="8698393" cy="10400373"/>
            <a:chOff x="0" y="0"/>
            <a:chExt cx="8603361" cy="10286746"/>
          </a:xfrm>
        </p:grpSpPr>
        <p:sp>
          <p:nvSpPr>
            <p:cNvPr id="5" name="Freeform 5"/>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39731" r="-39731"/>
              </a:stretch>
            </a:blipFill>
          </p:spPr>
        </p:sp>
      </p:grpSp>
      <p:grpSp>
        <p:nvGrpSpPr>
          <p:cNvPr id="6" name="Group 6"/>
          <p:cNvGrpSpPr/>
          <p:nvPr/>
        </p:nvGrpSpPr>
        <p:grpSpPr>
          <a:xfrm>
            <a:off x="2057400" y="1181100"/>
            <a:ext cx="13724490" cy="8763000"/>
            <a:chOff x="0" y="0"/>
            <a:chExt cx="3579558" cy="3353546"/>
          </a:xfrm>
        </p:grpSpPr>
        <p:sp>
          <p:nvSpPr>
            <p:cNvPr id="7" name="Freeform 7"/>
            <p:cNvSpPr/>
            <p:nvPr/>
          </p:nvSpPr>
          <p:spPr>
            <a:xfrm>
              <a:off x="0" y="0"/>
              <a:ext cx="3579558" cy="3353546"/>
            </a:xfrm>
            <a:custGeom>
              <a:avLst/>
              <a:gdLst/>
              <a:ahLst/>
              <a:cxnLst/>
              <a:rect l="l" t="t" r="r" b="b"/>
              <a:pathLst>
                <a:path w="3579558" h="3353546">
                  <a:moveTo>
                    <a:pt x="0" y="0"/>
                  </a:moveTo>
                  <a:lnTo>
                    <a:pt x="3579558" y="0"/>
                  </a:lnTo>
                  <a:lnTo>
                    <a:pt x="3579558" y="3353546"/>
                  </a:lnTo>
                  <a:lnTo>
                    <a:pt x="0" y="3353546"/>
                  </a:lnTo>
                  <a:close/>
                </a:path>
              </a:pathLst>
            </a:custGeom>
            <a:solidFill>
              <a:srgbClr val="F2F4F5"/>
            </a:solidFill>
          </p:spPr>
        </p:sp>
        <p:sp>
          <p:nvSpPr>
            <p:cNvPr id="8" name="TextBox 8"/>
            <p:cNvSpPr txBox="1"/>
            <p:nvPr/>
          </p:nvSpPr>
          <p:spPr>
            <a:xfrm>
              <a:off x="0" y="1516386"/>
              <a:ext cx="3579558" cy="837157"/>
            </a:xfrm>
            <a:prstGeom prst="rect">
              <a:avLst/>
            </a:prstGeom>
          </p:spPr>
          <p:txBody>
            <a:bodyPr lIns="50800" tIns="50800" rIns="50800" bIns="50800" rtlCol="0" anchor="ctr"/>
            <a:lstStyle/>
            <a:p>
              <a:pPr algn="ctr">
                <a:lnSpc>
                  <a:spcPts val="5069"/>
                </a:lnSpc>
              </a:pPr>
              <a:r>
                <a:rPr lang="en-US" sz="3899" dirty="0">
                  <a:solidFill>
                    <a:srgbClr val="000000"/>
                  </a:solidFill>
                  <a:latin typeface="Radley"/>
                </a:rPr>
                <a:t>SQL PROJECT TOPIC</a:t>
              </a:r>
            </a:p>
            <a:p>
              <a:pPr algn="ctr">
                <a:lnSpc>
                  <a:spcPts val="6109"/>
                </a:lnSpc>
              </a:pPr>
              <a:r>
                <a:rPr lang="en-US" sz="4699" dirty="0">
                  <a:solidFill>
                    <a:srgbClr val="F60404"/>
                  </a:solidFill>
                  <a:latin typeface="Radley"/>
                </a:rPr>
                <a:t>LIQUOR SALES AND MANAGEMENT SYSTEM</a:t>
              </a:r>
              <a:endParaRPr lang="en-US" sz="3399" dirty="0">
                <a:solidFill>
                  <a:srgbClr val="000000"/>
                </a:solidFill>
                <a:latin typeface="Radley"/>
              </a:endParaRPr>
            </a:p>
            <a:p>
              <a:pPr algn="ctr">
                <a:lnSpc>
                  <a:spcPts val="4939"/>
                </a:lnSpc>
              </a:pPr>
              <a:endParaRPr lang="en-US" sz="3399" dirty="0">
                <a:solidFill>
                  <a:srgbClr val="000000"/>
                </a:solidFill>
                <a:latin typeface="Radley"/>
              </a:endParaRPr>
            </a:p>
            <a:p>
              <a:pPr algn="ctr">
                <a:lnSpc>
                  <a:spcPts val="4939"/>
                </a:lnSpc>
              </a:pPr>
              <a:endParaRPr lang="en-US" sz="3399" dirty="0">
                <a:solidFill>
                  <a:srgbClr val="000000"/>
                </a:solidFill>
                <a:latin typeface="Radley"/>
              </a:endParaRPr>
            </a:p>
            <a:p>
              <a:pPr algn="ctr">
                <a:lnSpc>
                  <a:spcPts val="4939"/>
                </a:lnSpc>
              </a:pPr>
              <a:endParaRPr lang="en-US" sz="3399" dirty="0">
                <a:solidFill>
                  <a:srgbClr val="000000"/>
                </a:solidFill>
                <a:latin typeface="Radley"/>
              </a:endParaRPr>
            </a:p>
            <a:p>
              <a:pPr algn="ctr">
                <a:lnSpc>
                  <a:spcPts val="4939"/>
                </a:lnSpc>
              </a:pPr>
              <a:endParaRPr lang="en-US" sz="3399" dirty="0">
                <a:solidFill>
                  <a:srgbClr val="000000"/>
                </a:solidFill>
                <a:latin typeface="Radley"/>
              </a:endParaRPr>
            </a:p>
            <a:p>
              <a:pPr algn="ctr">
                <a:lnSpc>
                  <a:spcPts val="4159"/>
                </a:lnSpc>
              </a:pPr>
              <a:endParaRPr lang="en-US" sz="3399" dirty="0">
                <a:solidFill>
                  <a:srgbClr val="000000"/>
                </a:solidFill>
                <a:latin typeface="Radley"/>
              </a:endParaRPr>
            </a:p>
            <a:p>
              <a:pPr>
                <a:lnSpc>
                  <a:spcPts val="4159"/>
                </a:lnSpc>
              </a:pPr>
              <a:endParaRPr lang="en-US" sz="3399" dirty="0">
                <a:solidFill>
                  <a:srgbClr val="000000"/>
                </a:solidFill>
                <a:latin typeface="Radley"/>
              </a:endParaRPr>
            </a:p>
            <a:p>
              <a:pPr algn="l">
                <a:lnSpc>
                  <a:spcPts val="4159"/>
                </a:lnSpc>
              </a:pPr>
              <a:endParaRPr lang="en-US" sz="3399" dirty="0">
                <a:solidFill>
                  <a:srgbClr val="000000"/>
                </a:solidFill>
                <a:latin typeface="Radley"/>
              </a:endParaRPr>
            </a:p>
          </p:txBody>
        </p:sp>
      </p:grpSp>
      <p:sp>
        <p:nvSpPr>
          <p:cNvPr id="9" name="Freeform 9"/>
          <p:cNvSpPr/>
          <p:nvPr/>
        </p:nvSpPr>
        <p:spPr>
          <a:xfrm>
            <a:off x="5429002" y="4026426"/>
            <a:ext cx="7114643" cy="563126"/>
          </a:xfrm>
          <a:custGeom>
            <a:avLst/>
            <a:gdLst/>
            <a:ahLst/>
            <a:cxnLst/>
            <a:rect l="l" t="t" r="r" b="b"/>
            <a:pathLst>
              <a:path w="7114643" h="563126">
                <a:moveTo>
                  <a:pt x="0" y="0"/>
                </a:moveTo>
                <a:lnTo>
                  <a:pt x="7114643" y="0"/>
                </a:lnTo>
                <a:lnTo>
                  <a:pt x="7114643" y="563126"/>
                </a:lnTo>
                <a:lnTo>
                  <a:pt x="0" y="563126"/>
                </a:lnTo>
                <a:lnTo>
                  <a:pt x="0" y="0"/>
                </a:lnTo>
                <a:close/>
              </a:path>
            </a:pathLst>
          </a:custGeom>
          <a:blipFill>
            <a:blip r:embed="rId5"/>
            <a:stretch>
              <a:fillRect t="-149525"/>
            </a:stretch>
          </a:blipFill>
        </p:spPr>
      </p:sp>
      <p:sp>
        <p:nvSpPr>
          <p:cNvPr id="11" name="TextBox 11"/>
          <p:cNvSpPr txBox="1"/>
          <p:nvPr/>
        </p:nvSpPr>
        <p:spPr>
          <a:xfrm>
            <a:off x="7430533" y="1028700"/>
            <a:ext cx="3426935" cy="666849"/>
          </a:xfrm>
          <a:prstGeom prst="rect">
            <a:avLst/>
          </a:prstGeom>
        </p:spPr>
        <p:txBody>
          <a:bodyPr lIns="0" tIns="0" rIns="0" bIns="0" rtlCol="0" anchor="t">
            <a:spAutoFit/>
          </a:bodyPr>
          <a:lstStyle/>
          <a:p>
            <a:pPr algn="ctr">
              <a:lnSpc>
                <a:spcPts val="5203"/>
              </a:lnSpc>
            </a:pPr>
            <a:r>
              <a:rPr lang="en-US" sz="4336" dirty="0">
                <a:solidFill>
                  <a:srgbClr val="F10808"/>
                </a:solidFill>
                <a:latin typeface="Radley"/>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6969" y="1600524"/>
            <a:ext cx="9140190" cy="7960242"/>
          </a:xfrm>
          <a:custGeom>
            <a:avLst/>
            <a:gdLst/>
            <a:ahLst/>
            <a:cxnLst/>
            <a:rect l="l" t="t" r="r" b="b"/>
            <a:pathLst>
              <a:path w="9140190" h="7960242">
                <a:moveTo>
                  <a:pt x="0" y="0"/>
                </a:moveTo>
                <a:lnTo>
                  <a:pt x="9140189" y="0"/>
                </a:lnTo>
                <a:lnTo>
                  <a:pt x="9140189" y="7960242"/>
                </a:lnTo>
                <a:lnTo>
                  <a:pt x="0" y="7960242"/>
                </a:lnTo>
                <a:lnTo>
                  <a:pt x="0" y="0"/>
                </a:lnTo>
                <a:close/>
              </a:path>
            </a:pathLst>
          </a:custGeom>
          <a:blipFill>
            <a:blip r:embed="rId2"/>
            <a:stretch>
              <a:fillRect/>
            </a:stretch>
          </a:blipFill>
        </p:spPr>
      </p:sp>
      <p:grpSp>
        <p:nvGrpSpPr>
          <p:cNvPr id="3" name="Group 3"/>
          <p:cNvGrpSpPr/>
          <p:nvPr/>
        </p:nvGrpSpPr>
        <p:grpSpPr>
          <a:xfrm>
            <a:off x="-1" y="0"/>
            <a:ext cx="7293447" cy="1246920"/>
            <a:chOff x="0" y="0"/>
            <a:chExt cx="2002048" cy="328407"/>
          </a:xfrm>
        </p:grpSpPr>
        <p:sp>
          <p:nvSpPr>
            <p:cNvPr id="4" name="Freeform 4"/>
            <p:cNvSpPr/>
            <p:nvPr/>
          </p:nvSpPr>
          <p:spPr>
            <a:xfrm>
              <a:off x="0" y="0"/>
              <a:ext cx="2002048" cy="328407"/>
            </a:xfrm>
            <a:custGeom>
              <a:avLst/>
              <a:gdLst/>
              <a:ahLst/>
              <a:cxnLst/>
              <a:rect l="l" t="t" r="r" b="b"/>
              <a:pathLst>
                <a:path w="2002048" h="328407">
                  <a:moveTo>
                    <a:pt x="25462" y="0"/>
                  </a:moveTo>
                  <a:lnTo>
                    <a:pt x="1976586" y="0"/>
                  </a:lnTo>
                  <a:cubicBezTo>
                    <a:pt x="1983339" y="0"/>
                    <a:pt x="1989815" y="2683"/>
                    <a:pt x="1994590" y="7458"/>
                  </a:cubicBezTo>
                  <a:cubicBezTo>
                    <a:pt x="1999365" y="12233"/>
                    <a:pt x="2002048" y="18709"/>
                    <a:pt x="2002048" y="25462"/>
                  </a:cubicBezTo>
                  <a:lnTo>
                    <a:pt x="2002048" y="302945"/>
                  </a:lnTo>
                  <a:cubicBezTo>
                    <a:pt x="2002048" y="309698"/>
                    <a:pt x="1999365" y="316174"/>
                    <a:pt x="1994590" y="320949"/>
                  </a:cubicBezTo>
                  <a:cubicBezTo>
                    <a:pt x="1989815" y="325724"/>
                    <a:pt x="1983339" y="328407"/>
                    <a:pt x="1976586" y="328407"/>
                  </a:cubicBezTo>
                  <a:lnTo>
                    <a:pt x="25462" y="328407"/>
                  </a:lnTo>
                  <a:cubicBezTo>
                    <a:pt x="18709" y="328407"/>
                    <a:pt x="12233" y="325724"/>
                    <a:pt x="7458" y="320949"/>
                  </a:cubicBezTo>
                  <a:cubicBezTo>
                    <a:pt x="2683" y="316174"/>
                    <a:pt x="0" y="309698"/>
                    <a:pt x="0" y="302945"/>
                  </a:cubicBezTo>
                  <a:lnTo>
                    <a:pt x="0" y="25462"/>
                  </a:lnTo>
                  <a:cubicBezTo>
                    <a:pt x="0" y="18709"/>
                    <a:pt x="2683" y="12233"/>
                    <a:pt x="7458" y="7458"/>
                  </a:cubicBezTo>
                  <a:cubicBezTo>
                    <a:pt x="12233" y="2683"/>
                    <a:pt x="18709" y="0"/>
                    <a:pt x="25462" y="0"/>
                  </a:cubicBezTo>
                  <a:close/>
                </a:path>
              </a:pathLst>
            </a:custGeom>
            <a:solidFill>
              <a:srgbClr val="9B4922">
                <a:alpha val="86667"/>
              </a:srgbClr>
            </a:solidFill>
          </p:spPr>
        </p:sp>
        <p:sp>
          <p:nvSpPr>
            <p:cNvPr id="5" name="TextBox 5"/>
            <p:cNvSpPr txBox="1"/>
            <p:nvPr/>
          </p:nvSpPr>
          <p:spPr>
            <a:xfrm>
              <a:off x="0" y="-19050"/>
              <a:ext cx="2002048" cy="347457"/>
            </a:xfrm>
            <a:prstGeom prst="rect">
              <a:avLst/>
            </a:prstGeom>
          </p:spPr>
          <p:txBody>
            <a:bodyPr lIns="50800" tIns="50800" rIns="50800" bIns="50800" rtlCol="0" anchor="ctr"/>
            <a:lstStyle/>
            <a:p>
              <a:pPr>
                <a:lnSpc>
                  <a:spcPts val="2859"/>
                </a:lnSpc>
              </a:pPr>
              <a:endParaRPr/>
            </a:p>
          </p:txBody>
        </p:sp>
      </p:grpSp>
      <p:sp>
        <p:nvSpPr>
          <p:cNvPr id="6" name="TextBox 6"/>
          <p:cNvSpPr txBox="1"/>
          <p:nvPr/>
        </p:nvSpPr>
        <p:spPr>
          <a:xfrm>
            <a:off x="0" y="208217"/>
            <a:ext cx="6985370" cy="754286"/>
          </a:xfrm>
          <a:prstGeom prst="rect">
            <a:avLst/>
          </a:prstGeom>
        </p:spPr>
        <p:txBody>
          <a:bodyPr lIns="0" tIns="0" rIns="0" bIns="0" rtlCol="0" anchor="t">
            <a:spAutoFit/>
          </a:bodyPr>
          <a:lstStyle/>
          <a:p>
            <a:pPr marL="0" lvl="0" indent="0" algn="ctr">
              <a:lnSpc>
                <a:spcPts val="6215"/>
              </a:lnSpc>
              <a:spcBef>
                <a:spcPct val="0"/>
              </a:spcBef>
            </a:pPr>
            <a:r>
              <a:rPr lang="en-US" sz="4504" spc="-90">
                <a:solidFill>
                  <a:srgbClr val="EFE7DD"/>
                </a:solidFill>
                <a:latin typeface="RoxboroughCF"/>
              </a:rPr>
              <a:t>ML TABLE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6433428" cy="1246920"/>
            <a:chOff x="0" y="0"/>
            <a:chExt cx="2002048" cy="328407"/>
          </a:xfrm>
        </p:grpSpPr>
        <p:sp>
          <p:nvSpPr>
            <p:cNvPr id="3" name="Freeform 3"/>
            <p:cNvSpPr/>
            <p:nvPr/>
          </p:nvSpPr>
          <p:spPr>
            <a:xfrm>
              <a:off x="0" y="0"/>
              <a:ext cx="2002048" cy="328407"/>
            </a:xfrm>
            <a:custGeom>
              <a:avLst/>
              <a:gdLst/>
              <a:ahLst/>
              <a:cxnLst/>
              <a:rect l="l" t="t" r="r" b="b"/>
              <a:pathLst>
                <a:path w="2002048" h="328407">
                  <a:moveTo>
                    <a:pt x="25462" y="0"/>
                  </a:moveTo>
                  <a:lnTo>
                    <a:pt x="1976586" y="0"/>
                  </a:lnTo>
                  <a:cubicBezTo>
                    <a:pt x="1983339" y="0"/>
                    <a:pt x="1989815" y="2683"/>
                    <a:pt x="1994590" y="7458"/>
                  </a:cubicBezTo>
                  <a:cubicBezTo>
                    <a:pt x="1999365" y="12233"/>
                    <a:pt x="2002048" y="18709"/>
                    <a:pt x="2002048" y="25462"/>
                  </a:cubicBezTo>
                  <a:lnTo>
                    <a:pt x="2002048" y="302945"/>
                  </a:lnTo>
                  <a:cubicBezTo>
                    <a:pt x="2002048" y="309698"/>
                    <a:pt x="1999365" y="316174"/>
                    <a:pt x="1994590" y="320949"/>
                  </a:cubicBezTo>
                  <a:cubicBezTo>
                    <a:pt x="1989815" y="325724"/>
                    <a:pt x="1983339" y="328407"/>
                    <a:pt x="1976586" y="328407"/>
                  </a:cubicBezTo>
                  <a:lnTo>
                    <a:pt x="25462" y="328407"/>
                  </a:lnTo>
                  <a:cubicBezTo>
                    <a:pt x="18709" y="328407"/>
                    <a:pt x="12233" y="325724"/>
                    <a:pt x="7458" y="320949"/>
                  </a:cubicBezTo>
                  <a:cubicBezTo>
                    <a:pt x="2683" y="316174"/>
                    <a:pt x="0" y="309698"/>
                    <a:pt x="0" y="302945"/>
                  </a:cubicBezTo>
                  <a:lnTo>
                    <a:pt x="0" y="25462"/>
                  </a:lnTo>
                  <a:cubicBezTo>
                    <a:pt x="0" y="18709"/>
                    <a:pt x="2683" y="12233"/>
                    <a:pt x="7458" y="7458"/>
                  </a:cubicBezTo>
                  <a:cubicBezTo>
                    <a:pt x="12233" y="2683"/>
                    <a:pt x="18709" y="0"/>
                    <a:pt x="25462" y="0"/>
                  </a:cubicBezTo>
                  <a:close/>
                </a:path>
              </a:pathLst>
            </a:custGeom>
            <a:solidFill>
              <a:srgbClr val="9B4922">
                <a:alpha val="86667"/>
              </a:srgbClr>
            </a:solidFill>
          </p:spPr>
        </p:sp>
        <p:sp>
          <p:nvSpPr>
            <p:cNvPr id="4" name="TextBox 4"/>
            <p:cNvSpPr txBox="1"/>
            <p:nvPr/>
          </p:nvSpPr>
          <p:spPr>
            <a:xfrm>
              <a:off x="0" y="-19050"/>
              <a:ext cx="2002048" cy="347457"/>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 y="5143500"/>
            <a:ext cx="6741505" cy="1246920"/>
            <a:chOff x="0" y="0"/>
            <a:chExt cx="2002048" cy="328407"/>
          </a:xfrm>
        </p:grpSpPr>
        <p:sp>
          <p:nvSpPr>
            <p:cNvPr id="6" name="Freeform 6"/>
            <p:cNvSpPr/>
            <p:nvPr/>
          </p:nvSpPr>
          <p:spPr>
            <a:xfrm>
              <a:off x="0" y="0"/>
              <a:ext cx="2002048" cy="328407"/>
            </a:xfrm>
            <a:custGeom>
              <a:avLst/>
              <a:gdLst/>
              <a:ahLst/>
              <a:cxnLst/>
              <a:rect l="l" t="t" r="r" b="b"/>
              <a:pathLst>
                <a:path w="2002048" h="328407">
                  <a:moveTo>
                    <a:pt x="25462" y="0"/>
                  </a:moveTo>
                  <a:lnTo>
                    <a:pt x="1976586" y="0"/>
                  </a:lnTo>
                  <a:cubicBezTo>
                    <a:pt x="1983339" y="0"/>
                    <a:pt x="1989815" y="2683"/>
                    <a:pt x="1994590" y="7458"/>
                  </a:cubicBezTo>
                  <a:cubicBezTo>
                    <a:pt x="1999365" y="12233"/>
                    <a:pt x="2002048" y="18709"/>
                    <a:pt x="2002048" y="25462"/>
                  </a:cubicBezTo>
                  <a:lnTo>
                    <a:pt x="2002048" y="302945"/>
                  </a:lnTo>
                  <a:cubicBezTo>
                    <a:pt x="2002048" y="309698"/>
                    <a:pt x="1999365" y="316174"/>
                    <a:pt x="1994590" y="320949"/>
                  </a:cubicBezTo>
                  <a:cubicBezTo>
                    <a:pt x="1989815" y="325724"/>
                    <a:pt x="1983339" y="328407"/>
                    <a:pt x="1976586" y="328407"/>
                  </a:cubicBezTo>
                  <a:lnTo>
                    <a:pt x="25462" y="328407"/>
                  </a:lnTo>
                  <a:cubicBezTo>
                    <a:pt x="18709" y="328407"/>
                    <a:pt x="12233" y="325724"/>
                    <a:pt x="7458" y="320949"/>
                  </a:cubicBezTo>
                  <a:cubicBezTo>
                    <a:pt x="2683" y="316174"/>
                    <a:pt x="0" y="309698"/>
                    <a:pt x="0" y="302945"/>
                  </a:cubicBezTo>
                  <a:lnTo>
                    <a:pt x="0" y="25462"/>
                  </a:lnTo>
                  <a:cubicBezTo>
                    <a:pt x="0" y="18709"/>
                    <a:pt x="2683" y="12233"/>
                    <a:pt x="7458" y="7458"/>
                  </a:cubicBezTo>
                  <a:cubicBezTo>
                    <a:pt x="12233" y="2683"/>
                    <a:pt x="18709" y="0"/>
                    <a:pt x="25462" y="0"/>
                  </a:cubicBezTo>
                  <a:close/>
                </a:path>
              </a:pathLst>
            </a:custGeom>
            <a:solidFill>
              <a:srgbClr val="9B4922">
                <a:alpha val="86667"/>
              </a:srgbClr>
            </a:solidFill>
          </p:spPr>
        </p:sp>
        <p:sp>
          <p:nvSpPr>
            <p:cNvPr id="7" name="TextBox 7"/>
            <p:cNvSpPr txBox="1"/>
            <p:nvPr/>
          </p:nvSpPr>
          <p:spPr>
            <a:xfrm>
              <a:off x="0" y="-19050"/>
              <a:ext cx="2002048" cy="347457"/>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481764" y="6676170"/>
            <a:ext cx="7346077" cy="3747660"/>
          </a:xfrm>
          <a:custGeom>
            <a:avLst/>
            <a:gdLst/>
            <a:ahLst/>
            <a:cxnLst/>
            <a:rect l="l" t="t" r="r" b="b"/>
            <a:pathLst>
              <a:path w="7346077" h="3747660">
                <a:moveTo>
                  <a:pt x="0" y="0"/>
                </a:moveTo>
                <a:lnTo>
                  <a:pt x="7346077" y="0"/>
                </a:lnTo>
                <a:lnTo>
                  <a:pt x="7346077" y="3747660"/>
                </a:lnTo>
                <a:lnTo>
                  <a:pt x="0" y="3747660"/>
                </a:lnTo>
                <a:lnTo>
                  <a:pt x="0" y="0"/>
                </a:lnTo>
                <a:close/>
              </a:path>
            </a:pathLst>
          </a:custGeom>
          <a:blipFill>
            <a:blip r:embed="rId2"/>
            <a:stretch>
              <a:fillRect/>
            </a:stretch>
          </a:blipFill>
        </p:spPr>
      </p:sp>
      <p:sp>
        <p:nvSpPr>
          <p:cNvPr id="10" name="TextBox 10"/>
          <p:cNvSpPr txBox="1"/>
          <p:nvPr/>
        </p:nvSpPr>
        <p:spPr>
          <a:xfrm>
            <a:off x="-551942" y="208217"/>
            <a:ext cx="6985370" cy="754286"/>
          </a:xfrm>
          <a:prstGeom prst="rect">
            <a:avLst/>
          </a:prstGeom>
        </p:spPr>
        <p:txBody>
          <a:bodyPr lIns="0" tIns="0" rIns="0" bIns="0" rtlCol="0" anchor="t">
            <a:spAutoFit/>
          </a:bodyPr>
          <a:lstStyle/>
          <a:p>
            <a:pPr marL="0" lvl="0" indent="0" algn="ctr">
              <a:lnSpc>
                <a:spcPts val="6215"/>
              </a:lnSpc>
              <a:spcBef>
                <a:spcPct val="0"/>
              </a:spcBef>
            </a:pPr>
            <a:r>
              <a:rPr lang="en-US" sz="4504" spc="-90">
                <a:solidFill>
                  <a:srgbClr val="EFE7DD"/>
                </a:solidFill>
                <a:latin typeface="RoxboroughCF"/>
              </a:rPr>
              <a:t>ORDERS TABLE</a:t>
            </a:r>
          </a:p>
        </p:txBody>
      </p:sp>
      <p:sp>
        <p:nvSpPr>
          <p:cNvPr id="11" name="TextBox 11"/>
          <p:cNvSpPr txBox="1"/>
          <p:nvPr/>
        </p:nvSpPr>
        <p:spPr>
          <a:xfrm>
            <a:off x="-243865" y="5351717"/>
            <a:ext cx="6985370" cy="754286"/>
          </a:xfrm>
          <a:prstGeom prst="rect">
            <a:avLst/>
          </a:prstGeom>
        </p:spPr>
        <p:txBody>
          <a:bodyPr lIns="0" tIns="0" rIns="0" bIns="0" rtlCol="0" anchor="t">
            <a:spAutoFit/>
          </a:bodyPr>
          <a:lstStyle/>
          <a:p>
            <a:pPr marL="0" lvl="0" indent="0" algn="ctr">
              <a:lnSpc>
                <a:spcPts val="6215"/>
              </a:lnSpc>
              <a:spcBef>
                <a:spcPct val="0"/>
              </a:spcBef>
            </a:pPr>
            <a:r>
              <a:rPr lang="en-US" sz="4504" spc="-90">
                <a:solidFill>
                  <a:srgbClr val="EFE7DD"/>
                </a:solidFill>
                <a:latin typeface="RoxboroughCF"/>
              </a:rPr>
              <a:t>DELIVERY TABLE</a:t>
            </a:r>
          </a:p>
        </p:txBody>
      </p:sp>
      <p:pic>
        <p:nvPicPr>
          <p:cNvPr id="13" name="Picture 12">
            <a:extLst>
              <a:ext uri="{FF2B5EF4-FFF2-40B4-BE49-F238E27FC236}">
                <a16:creationId xmlns:a16="http://schemas.microsoft.com/office/drawing/2014/main" id="{6769A7D0-4C94-4043-93C3-2D24274332F3}"/>
              </a:ext>
            </a:extLst>
          </p:cNvPr>
          <p:cNvPicPr>
            <a:picLocks noChangeAspect="1"/>
          </p:cNvPicPr>
          <p:nvPr/>
        </p:nvPicPr>
        <p:blipFill rotWithShape="1">
          <a:blip r:embed="rId3">
            <a:extLst>
              <a:ext uri="{28A0092B-C50C-407E-A947-70E740481C1C}">
                <a14:useLocalDpi xmlns:a14="http://schemas.microsoft.com/office/drawing/2010/main" val="0"/>
              </a:ext>
            </a:extLst>
          </a:blip>
          <a:srcRect t="47778" r="51250" b="30000"/>
          <a:stretch/>
        </p:blipFill>
        <p:spPr>
          <a:xfrm>
            <a:off x="58861" y="1280227"/>
            <a:ext cx="13258800" cy="374765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9A2E6CA8-F557-431D-8906-C16F2F1B3D5B}"/>
              </a:ext>
            </a:extLst>
          </p:cNvPr>
          <p:cNvGrpSpPr/>
          <p:nvPr/>
        </p:nvGrpSpPr>
        <p:grpSpPr>
          <a:xfrm>
            <a:off x="5715000" y="114300"/>
            <a:ext cx="6433428" cy="1246920"/>
            <a:chOff x="0" y="0"/>
            <a:chExt cx="2002048" cy="328407"/>
          </a:xfrm>
        </p:grpSpPr>
        <p:sp>
          <p:nvSpPr>
            <p:cNvPr id="3" name="Freeform 3">
              <a:extLst>
                <a:ext uri="{FF2B5EF4-FFF2-40B4-BE49-F238E27FC236}">
                  <a16:creationId xmlns:a16="http://schemas.microsoft.com/office/drawing/2014/main" id="{681B5E24-722B-4C74-AA29-6F5287EE9429}"/>
                </a:ext>
              </a:extLst>
            </p:cNvPr>
            <p:cNvSpPr/>
            <p:nvPr/>
          </p:nvSpPr>
          <p:spPr>
            <a:xfrm>
              <a:off x="0" y="0"/>
              <a:ext cx="2002048" cy="328407"/>
            </a:xfrm>
            <a:custGeom>
              <a:avLst/>
              <a:gdLst/>
              <a:ahLst/>
              <a:cxnLst/>
              <a:rect l="l" t="t" r="r" b="b"/>
              <a:pathLst>
                <a:path w="2002048" h="328407">
                  <a:moveTo>
                    <a:pt x="25462" y="0"/>
                  </a:moveTo>
                  <a:lnTo>
                    <a:pt x="1976586" y="0"/>
                  </a:lnTo>
                  <a:cubicBezTo>
                    <a:pt x="1983339" y="0"/>
                    <a:pt x="1989815" y="2683"/>
                    <a:pt x="1994590" y="7458"/>
                  </a:cubicBezTo>
                  <a:cubicBezTo>
                    <a:pt x="1999365" y="12233"/>
                    <a:pt x="2002048" y="18709"/>
                    <a:pt x="2002048" y="25462"/>
                  </a:cubicBezTo>
                  <a:lnTo>
                    <a:pt x="2002048" y="302945"/>
                  </a:lnTo>
                  <a:cubicBezTo>
                    <a:pt x="2002048" y="309698"/>
                    <a:pt x="1999365" y="316174"/>
                    <a:pt x="1994590" y="320949"/>
                  </a:cubicBezTo>
                  <a:cubicBezTo>
                    <a:pt x="1989815" y="325724"/>
                    <a:pt x="1983339" y="328407"/>
                    <a:pt x="1976586" y="328407"/>
                  </a:cubicBezTo>
                  <a:lnTo>
                    <a:pt x="25462" y="328407"/>
                  </a:lnTo>
                  <a:cubicBezTo>
                    <a:pt x="18709" y="328407"/>
                    <a:pt x="12233" y="325724"/>
                    <a:pt x="7458" y="320949"/>
                  </a:cubicBezTo>
                  <a:cubicBezTo>
                    <a:pt x="2683" y="316174"/>
                    <a:pt x="0" y="309698"/>
                    <a:pt x="0" y="302945"/>
                  </a:cubicBezTo>
                  <a:lnTo>
                    <a:pt x="0" y="25462"/>
                  </a:lnTo>
                  <a:cubicBezTo>
                    <a:pt x="0" y="18709"/>
                    <a:pt x="2683" y="12233"/>
                    <a:pt x="7458" y="7458"/>
                  </a:cubicBezTo>
                  <a:cubicBezTo>
                    <a:pt x="12233" y="2683"/>
                    <a:pt x="18709" y="0"/>
                    <a:pt x="25462" y="0"/>
                  </a:cubicBezTo>
                  <a:close/>
                </a:path>
              </a:pathLst>
            </a:custGeom>
            <a:solidFill>
              <a:srgbClr val="9B4922">
                <a:alpha val="86667"/>
              </a:srgbClr>
            </a:solidFill>
          </p:spPr>
        </p:sp>
        <p:sp>
          <p:nvSpPr>
            <p:cNvPr id="4" name="TextBox 4">
              <a:extLst>
                <a:ext uri="{FF2B5EF4-FFF2-40B4-BE49-F238E27FC236}">
                  <a16:creationId xmlns:a16="http://schemas.microsoft.com/office/drawing/2014/main" id="{1CBA0F58-D0C1-4261-8F4F-8F12FB849A69}"/>
                </a:ext>
              </a:extLst>
            </p:cNvPr>
            <p:cNvSpPr txBox="1"/>
            <p:nvPr/>
          </p:nvSpPr>
          <p:spPr>
            <a:xfrm>
              <a:off x="0" y="-19050"/>
              <a:ext cx="2002048" cy="347457"/>
            </a:xfrm>
            <a:prstGeom prst="rect">
              <a:avLst/>
            </a:prstGeom>
          </p:spPr>
          <p:txBody>
            <a:bodyPr lIns="50800" tIns="50800" rIns="50800" bIns="50800" rtlCol="0" anchor="ctr"/>
            <a:lstStyle/>
            <a:p>
              <a:pPr algn="ctr">
                <a:lnSpc>
                  <a:spcPts val="2859"/>
                </a:lnSpc>
              </a:pPr>
              <a:endParaRPr/>
            </a:p>
          </p:txBody>
        </p:sp>
      </p:grpSp>
      <p:sp>
        <p:nvSpPr>
          <p:cNvPr id="5" name="TextBox 4">
            <a:extLst>
              <a:ext uri="{FF2B5EF4-FFF2-40B4-BE49-F238E27FC236}">
                <a16:creationId xmlns:a16="http://schemas.microsoft.com/office/drawing/2014/main" id="{3F936070-44F9-4EDB-96B2-6F3A77B5A01C}"/>
              </a:ext>
            </a:extLst>
          </p:cNvPr>
          <p:cNvSpPr txBox="1"/>
          <p:nvPr/>
        </p:nvSpPr>
        <p:spPr>
          <a:xfrm>
            <a:off x="6667500" y="307617"/>
            <a:ext cx="4953000" cy="707886"/>
          </a:xfrm>
          <a:prstGeom prst="rect">
            <a:avLst/>
          </a:prstGeom>
          <a:noFill/>
        </p:spPr>
        <p:txBody>
          <a:bodyPr wrap="square" rtlCol="0">
            <a:spAutoFit/>
          </a:bodyPr>
          <a:lstStyle/>
          <a:p>
            <a:r>
              <a:rPr lang="en-US" sz="4000" b="1" dirty="0">
                <a:solidFill>
                  <a:schemeClr val="bg1"/>
                </a:solidFill>
              </a:rPr>
              <a:t>BUSINESS QUERIES</a:t>
            </a:r>
            <a:endParaRPr lang="en-TO" sz="4000" b="1" dirty="0">
              <a:solidFill>
                <a:schemeClr val="bg1"/>
              </a:solidFill>
            </a:endParaRPr>
          </a:p>
        </p:txBody>
      </p:sp>
      <p:sp>
        <p:nvSpPr>
          <p:cNvPr id="6" name="TextBox 5">
            <a:extLst>
              <a:ext uri="{FF2B5EF4-FFF2-40B4-BE49-F238E27FC236}">
                <a16:creationId xmlns:a16="http://schemas.microsoft.com/office/drawing/2014/main" id="{C7F821B2-77AC-4A64-A1FC-2CC951AB941D}"/>
              </a:ext>
            </a:extLst>
          </p:cNvPr>
          <p:cNvSpPr txBox="1"/>
          <p:nvPr/>
        </p:nvSpPr>
        <p:spPr>
          <a:xfrm>
            <a:off x="533400" y="1638300"/>
            <a:ext cx="17526000" cy="584775"/>
          </a:xfrm>
          <a:prstGeom prst="rect">
            <a:avLst/>
          </a:prstGeom>
          <a:noFill/>
        </p:spPr>
        <p:txBody>
          <a:bodyPr wrap="square" rtlCol="0">
            <a:spAutoFit/>
          </a:bodyPr>
          <a:lstStyle/>
          <a:p>
            <a:r>
              <a:rPr lang="en-US" sz="3200" b="1" dirty="0"/>
              <a:t>Q 1) To Display the Product name ,product ingredient information ,order details and  Distributer name  </a:t>
            </a:r>
            <a:endParaRPr lang="en-TO" sz="3200" b="1" dirty="0"/>
          </a:p>
        </p:txBody>
      </p:sp>
      <p:pic>
        <p:nvPicPr>
          <p:cNvPr id="10" name="Picture 9">
            <a:extLst>
              <a:ext uri="{FF2B5EF4-FFF2-40B4-BE49-F238E27FC236}">
                <a16:creationId xmlns:a16="http://schemas.microsoft.com/office/drawing/2014/main" id="{1AE861A1-236E-4440-A320-282026C088C8}"/>
              </a:ext>
            </a:extLst>
          </p:cNvPr>
          <p:cNvPicPr>
            <a:picLocks noChangeAspect="1"/>
          </p:cNvPicPr>
          <p:nvPr/>
        </p:nvPicPr>
        <p:blipFill rotWithShape="1">
          <a:blip r:embed="rId2">
            <a:extLst>
              <a:ext uri="{28A0092B-C50C-407E-A947-70E740481C1C}">
                <a14:useLocalDpi xmlns:a14="http://schemas.microsoft.com/office/drawing/2010/main" val="0"/>
              </a:ext>
            </a:extLst>
          </a:blip>
          <a:srcRect l="429" t="4719" r="59702" b="64252"/>
          <a:stretch/>
        </p:blipFill>
        <p:spPr>
          <a:xfrm>
            <a:off x="2686838" y="3162300"/>
            <a:ext cx="12489752" cy="6172200"/>
          </a:xfrm>
          <a:prstGeom prst="rect">
            <a:avLst/>
          </a:prstGeom>
        </p:spPr>
      </p:pic>
    </p:spTree>
    <p:extLst>
      <p:ext uri="{BB962C8B-B14F-4D97-AF65-F5344CB8AC3E}">
        <p14:creationId xmlns:p14="http://schemas.microsoft.com/office/powerpoint/2010/main" val="2128642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3C956F-9CD3-46B9-87BC-301C78EE3D29}"/>
              </a:ext>
            </a:extLst>
          </p:cNvPr>
          <p:cNvSpPr txBox="1"/>
          <p:nvPr/>
        </p:nvSpPr>
        <p:spPr>
          <a:xfrm>
            <a:off x="228600" y="266700"/>
            <a:ext cx="17983200" cy="1077218"/>
          </a:xfrm>
          <a:prstGeom prst="rect">
            <a:avLst/>
          </a:prstGeom>
          <a:noFill/>
        </p:spPr>
        <p:txBody>
          <a:bodyPr wrap="square" rtlCol="0">
            <a:spAutoFit/>
          </a:bodyPr>
          <a:lstStyle/>
          <a:p>
            <a:r>
              <a:rPr lang="en-US" sz="3200" b="1" dirty="0"/>
              <a:t>Q2 ) To Display the product name ,  name of product type ,element details and ingredient ID . if  alcohol</a:t>
            </a:r>
          </a:p>
          <a:p>
            <a:r>
              <a:rPr lang="en-US" sz="3200" b="1" dirty="0"/>
              <a:t>         volume is greater than 30%  and less than 40 %</a:t>
            </a:r>
            <a:endParaRPr lang="en-TO" sz="3200" b="1" dirty="0"/>
          </a:p>
        </p:txBody>
      </p:sp>
      <p:pic>
        <p:nvPicPr>
          <p:cNvPr id="3" name="Picture 2">
            <a:extLst>
              <a:ext uri="{FF2B5EF4-FFF2-40B4-BE49-F238E27FC236}">
                <a16:creationId xmlns:a16="http://schemas.microsoft.com/office/drawing/2014/main" id="{2555E66D-BB3B-400C-A549-462E43FCF1C3}"/>
              </a:ext>
            </a:extLst>
          </p:cNvPr>
          <p:cNvPicPr>
            <a:picLocks noChangeAspect="1"/>
          </p:cNvPicPr>
          <p:nvPr/>
        </p:nvPicPr>
        <p:blipFill rotWithShape="1">
          <a:blip r:embed="rId2"/>
          <a:srcRect l="583" t="35926" r="59538" b="34444"/>
          <a:stretch/>
        </p:blipFill>
        <p:spPr>
          <a:xfrm>
            <a:off x="2552700" y="2781300"/>
            <a:ext cx="13335000" cy="5573018"/>
          </a:xfrm>
          <a:prstGeom prst="rect">
            <a:avLst/>
          </a:prstGeom>
        </p:spPr>
      </p:pic>
    </p:spTree>
    <p:extLst>
      <p:ext uri="{BB962C8B-B14F-4D97-AF65-F5344CB8AC3E}">
        <p14:creationId xmlns:p14="http://schemas.microsoft.com/office/powerpoint/2010/main" val="344201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467C20-38BD-4B49-8C5E-9FB1D0D6B2CE}"/>
              </a:ext>
            </a:extLst>
          </p:cNvPr>
          <p:cNvSpPr txBox="1"/>
          <p:nvPr/>
        </p:nvSpPr>
        <p:spPr>
          <a:xfrm>
            <a:off x="76200" y="266700"/>
            <a:ext cx="18135600" cy="1077218"/>
          </a:xfrm>
          <a:prstGeom prst="rect">
            <a:avLst/>
          </a:prstGeom>
          <a:noFill/>
        </p:spPr>
        <p:txBody>
          <a:bodyPr wrap="square" rtlCol="0">
            <a:spAutoFit/>
          </a:bodyPr>
          <a:lstStyle/>
          <a:p>
            <a:r>
              <a:rPr lang="en-US" sz="3200" b="1" dirty="0"/>
              <a:t>Q3 ) TO DISPLAY THE PRODUCT NAME ,PRODUCT QUANTITY ,ALCOHOL VOLUME IF THE ORDERS PRODUCT</a:t>
            </a:r>
          </a:p>
          <a:p>
            <a:r>
              <a:rPr lang="en-US" sz="3200" b="1" dirty="0"/>
              <a:t>         FLAVOUR IS  BLUEBERRY </a:t>
            </a:r>
            <a:endParaRPr lang="en-TO" sz="3200" dirty="0"/>
          </a:p>
        </p:txBody>
      </p:sp>
      <p:pic>
        <p:nvPicPr>
          <p:cNvPr id="4" name="Picture 3">
            <a:extLst>
              <a:ext uri="{FF2B5EF4-FFF2-40B4-BE49-F238E27FC236}">
                <a16:creationId xmlns:a16="http://schemas.microsoft.com/office/drawing/2014/main" id="{51502FE8-9A88-4DE9-B483-6D0C56A4629A}"/>
              </a:ext>
            </a:extLst>
          </p:cNvPr>
          <p:cNvPicPr>
            <a:picLocks noChangeAspect="1"/>
          </p:cNvPicPr>
          <p:nvPr/>
        </p:nvPicPr>
        <p:blipFill rotWithShape="1">
          <a:blip r:embed="rId2">
            <a:extLst>
              <a:ext uri="{28A0092B-C50C-407E-A947-70E740481C1C}">
                <a14:useLocalDpi xmlns:a14="http://schemas.microsoft.com/office/drawing/2010/main" val="0"/>
              </a:ext>
            </a:extLst>
          </a:blip>
          <a:srcRect l="620" t="-2500" r="29773" b="2500"/>
          <a:stretch/>
        </p:blipFill>
        <p:spPr>
          <a:xfrm>
            <a:off x="2286000" y="2705100"/>
            <a:ext cx="15601950" cy="5334000"/>
          </a:xfrm>
          <a:prstGeom prst="rect">
            <a:avLst/>
          </a:prstGeom>
        </p:spPr>
      </p:pic>
    </p:spTree>
    <p:extLst>
      <p:ext uri="{BB962C8B-B14F-4D97-AF65-F5344CB8AC3E}">
        <p14:creationId xmlns:p14="http://schemas.microsoft.com/office/powerpoint/2010/main" val="3235805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595189-F96A-41B0-9339-FB2D35E3A530}"/>
              </a:ext>
            </a:extLst>
          </p:cNvPr>
          <p:cNvSpPr txBox="1"/>
          <p:nvPr/>
        </p:nvSpPr>
        <p:spPr>
          <a:xfrm>
            <a:off x="152400" y="266700"/>
            <a:ext cx="18288000" cy="1569660"/>
          </a:xfrm>
          <a:prstGeom prst="rect">
            <a:avLst/>
          </a:prstGeom>
          <a:noFill/>
        </p:spPr>
        <p:txBody>
          <a:bodyPr wrap="square" rtlCol="0">
            <a:spAutoFit/>
          </a:bodyPr>
          <a:lstStyle/>
          <a:p>
            <a:r>
              <a:rPr lang="en-US" sz="3200" b="1" dirty="0"/>
              <a:t>Q4 ) TO DISPLAY PRODUCT NAME, ORDER LOCATION , PRODUCT QUANTITY AND PRODUCT FLAVOUR .</a:t>
            </a:r>
          </a:p>
          <a:p>
            <a:r>
              <a:rPr lang="en-US" sz="3200" b="1" dirty="0"/>
              <a:t>         IF THE ORDER IS GRETER THAN 2000 QUANTITY </a:t>
            </a:r>
          </a:p>
          <a:p>
            <a:endParaRPr lang="en-US" sz="3200" b="1" dirty="0"/>
          </a:p>
        </p:txBody>
      </p:sp>
      <p:pic>
        <p:nvPicPr>
          <p:cNvPr id="4" name="Picture 3">
            <a:extLst>
              <a:ext uri="{FF2B5EF4-FFF2-40B4-BE49-F238E27FC236}">
                <a16:creationId xmlns:a16="http://schemas.microsoft.com/office/drawing/2014/main" id="{F8AB4163-F0D4-4BB8-A82E-155A25F91C0C}"/>
              </a:ext>
            </a:extLst>
          </p:cNvPr>
          <p:cNvPicPr>
            <a:picLocks noChangeAspect="1"/>
          </p:cNvPicPr>
          <p:nvPr/>
        </p:nvPicPr>
        <p:blipFill rotWithShape="1">
          <a:blip r:embed="rId2">
            <a:extLst>
              <a:ext uri="{28A0092B-C50C-407E-A947-70E740481C1C}">
                <a14:useLocalDpi xmlns:a14="http://schemas.microsoft.com/office/drawing/2010/main" val="0"/>
              </a:ext>
            </a:extLst>
          </a:blip>
          <a:srcRect t="60370" r="58333" b="12223"/>
          <a:stretch/>
        </p:blipFill>
        <p:spPr>
          <a:xfrm>
            <a:off x="1143000" y="2628900"/>
            <a:ext cx="15137027" cy="5924550"/>
          </a:xfrm>
          <a:prstGeom prst="rect">
            <a:avLst/>
          </a:prstGeom>
        </p:spPr>
      </p:pic>
    </p:spTree>
    <p:extLst>
      <p:ext uri="{BB962C8B-B14F-4D97-AF65-F5344CB8AC3E}">
        <p14:creationId xmlns:p14="http://schemas.microsoft.com/office/powerpoint/2010/main" val="869256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EE9A30-CB89-44DD-AFC0-4A8D9606E412}"/>
              </a:ext>
            </a:extLst>
          </p:cNvPr>
          <p:cNvSpPr txBox="1"/>
          <p:nvPr/>
        </p:nvSpPr>
        <p:spPr>
          <a:xfrm>
            <a:off x="685800" y="266700"/>
            <a:ext cx="17449800" cy="584775"/>
          </a:xfrm>
          <a:prstGeom prst="rect">
            <a:avLst/>
          </a:prstGeom>
          <a:noFill/>
        </p:spPr>
        <p:txBody>
          <a:bodyPr wrap="square" rtlCol="0">
            <a:spAutoFit/>
          </a:bodyPr>
          <a:lstStyle/>
          <a:p>
            <a:r>
              <a:rPr lang="en-US" sz="3200" b="1" dirty="0"/>
              <a:t>Q5 ) DISPLAY THE ORDER ID   , ORDER PRODUCT QUANTITY AND ML PRICE OF THE PRODUCT .</a:t>
            </a:r>
            <a:endParaRPr lang="en-TO" sz="3200" b="1" dirty="0"/>
          </a:p>
        </p:txBody>
      </p:sp>
      <p:pic>
        <p:nvPicPr>
          <p:cNvPr id="5" name="Picture 4">
            <a:extLst>
              <a:ext uri="{FF2B5EF4-FFF2-40B4-BE49-F238E27FC236}">
                <a16:creationId xmlns:a16="http://schemas.microsoft.com/office/drawing/2014/main" id="{390323DF-C75F-4838-B913-8A26B682A414}"/>
              </a:ext>
            </a:extLst>
          </p:cNvPr>
          <p:cNvPicPr>
            <a:picLocks noChangeAspect="1"/>
          </p:cNvPicPr>
          <p:nvPr/>
        </p:nvPicPr>
        <p:blipFill rotWithShape="1">
          <a:blip r:embed="rId2">
            <a:extLst>
              <a:ext uri="{28A0092B-C50C-407E-A947-70E740481C1C}">
                <a14:useLocalDpi xmlns:a14="http://schemas.microsoft.com/office/drawing/2010/main" val="0"/>
              </a:ext>
            </a:extLst>
          </a:blip>
          <a:srcRect l="606" t="59629" r="72083" b="12963"/>
          <a:stretch/>
        </p:blipFill>
        <p:spPr>
          <a:xfrm>
            <a:off x="3733800" y="851476"/>
            <a:ext cx="9138054" cy="4292024"/>
          </a:xfrm>
          <a:prstGeom prst="rect">
            <a:avLst/>
          </a:prstGeom>
        </p:spPr>
      </p:pic>
      <p:sp>
        <p:nvSpPr>
          <p:cNvPr id="6" name="TextBox 5">
            <a:extLst>
              <a:ext uri="{FF2B5EF4-FFF2-40B4-BE49-F238E27FC236}">
                <a16:creationId xmlns:a16="http://schemas.microsoft.com/office/drawing/2014/main" id="{7DC2F843-67C6-41F2-BC13-7DDC1C13311A}"/>
              </a:ext>
            </a:extLst>
          </p:cNvPr>
          <p:cNvSpPr txBox="1"/>
          <p:nvPr/>
        </p:nvSpPr>
        <p:spPr>
          <a:xfrm>
            <a:off x="396240" y="5524501"/>
            <a:ext cx="17830800" cy="1077218"/>
          </a:xfrm>
          <a:prstGeom prst="rect">
            <a:avLst/>
          </a:prstGeom>
          <a:noFill/>
        </p:spPr>
        <p:txBody>
          <a:bodyPr wrap="square" rtlCol="0">
            <a:spAutoFit/>
          </a:bodyPr>
          <a:lstStyle/>
          <a:p>
            <a:r>
              <a:rPr lang="en-US" sz="3200" b="1" dirty="0"/>
              <a:t>Q6 ) DISPLAY THE PRODUCT ID , ALCOHOL VOLUME AND FLAVOUR . IF THE FLAVOUR FIRST  CHARACTER</a:t>
            </a:r>
          </a:p>
          <a:p>
            <a:r>
              <a:rPr lang="en-US" sz="3200" b="1" dirty="0"/>
              <a:t>         IS  ‘ B ’</a:t>
            </a:r>
            <a:endParaRPr lang="en-TO" sz="3200" b="1" dirty="0"/>
          </a:p>
        </p:txBody>
      </p:sp>
      <p:pic>
        <p:nvPicPr>
          <p:cNvPr id="8" name="Picture 7">
            <a:extLst>
              <a:ext uri="{FF2B5EF4-FFF2-40B4-BE49-F238E27FC236}">
                <a16:creationId xmlns:a16="http://schemas.microsoft.com/office/drawing/2014/main" id="{DF395647-7C34-4A84-BFAC-3291153A35DB}"/>
              </a:ext>
            </a:extLst>
          </p:cNvPr>
          <p:cNvPicPr>
            <a:picLocks noChangeAspect="1"/>
          </p:cNvPicPr>
          <p:nvPr/>
        </p:nvPicPr>
        <p:blipFill rotWithShape="1">
          <a:blip r:embed="rId3">
            <a:extLst>
              <a:ext uri="{28A0092B-C50C-407E-A947-70E740481C1C}">
                <a14:useLocalDpi xmlns:a14="http://schemas.microsoft.com/office/drawing/2010/main" val="0"/>
              </a:ext>
            </a:extLst>
          </a:blip>
          <a:srcRect l="417" t="66296" r="71667" b="12963"/>
          <a:stretch/>
        </p:blipFill>
        <p:spPr>
          <a:xfrm>
            <a:off x="5425440" y="6594099"/>
            <a:ext cx="7772400" cy="3248167"/>
          </a:xfrm>
          <a:prstGeom prst="rect">
            <a:avLst/>
          </a:prstGeom>
        </p:spPr>
      </p:pic>
    </p:spTree>
    <p:extLst>
      <p:ext uri="{BB962C8B-B14F-4D97-AF65-F5344CB8AC3E}">
        <p14:creationId xmlns:p14="http://schemas.microsoft.com/office/powerpoint/2010/main" val="1511219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711277">
            <a:off x="11034953" y="315412"/>
            <a:ext cx="10771889" cy="1140752"/>
          </a:xfrm>
          <a:custGeom>
            <a:avLst/>
            <a:gdLst/>
            <a:ahLst/>
            <a:cxnLst/>
            <a:rect l="l" t="t" r="r" b="b"/>
            <a:pathLst>
              <a:path w="10771889" h="1140752">
                <a:moveTo>
                  <a:pt x="0" y="0"/>
                </a:moveTo>
                <a:lnTo>
                  <a:pt x="10771890" y="0"/>
                </a:lnTo>
                <a:lnTo>
                  <a:pt x="10771890" y="1140752"/>
                </a:lnTo>
                <a:lnTo>
                  <a:pt x="0" y="1140752"/>
                </a:lnTo>
                <a:lnTo>
                  <a:pt x="0" y="0"/>
                </a:lnTo>
                <a:close/>
              </a:path>
            </a:pathLst>
          </a:custGeom>
          <a:blipFill>
            <a:blip r:embed="rId3"/>
            <a:stretch>
              <a:fillRect t="-86495"/>
            </a:stretch>
          </a:blipFill>
        </p:spPr>
      </p:sp>
      <p:sp>
        <p:nvSpPr>
          <p:cNvPr id="4" name="Freeform 4"/>
          <p:cNvSpPr/>
          <p:nvPr/>
        </p:nvSpPr>
        <p:spPr>
          <a:xfrm rot="-8949716">
            <a:off x="-3567734" y="9169393"/>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sp>
      <p:sp>
        <p:nvSpPr>
          <p:cNvPr id="5" name="Freeform 5"/>
          <p:cNvSpPr/>
          <p:nvPr/>
        </p:nvSpPr>
        <p:spPr>
          <a:xfrm>
            <a:off x="3802124" y="5015890"/>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sp>
        <p:nvSpPr>
          <p:cNvPr id="6" name="Freeform 6"/>
          <p:cNvSpPr/>
          <p:nvPr/>
        </p:nvSpPr>
        <p:spPr>
          <a:xfrm>
            <a:off x="11016914" y="4958778"/>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sp>
        <p:nvSpPr>
          <p:cNvPr id="7" name="Freeform 7"/>
          <p:cNvSpPr/>
          <p:nvPr/>
        </p:nvSpPr>
        <p:spPr>
          <a:xfrm>
            <a:off x="3802124" y="7668412"/>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sp>
        <p:nvSpPr>
          <p:cNvPr id="8" name="Freeform 8"/>
          <p:cNvSpPr/>
          <p:nvPr/>
        </p:nvSpPr>
        <p:spPr>
          <a:xfrm>
            <a:off x="11016914" y="7819154"/>
            <a:ext cx="4988948" cy="528334"/>
          </a:xfrm>
          <a:custGeom>
            <a:avLst/>
            <a:gdLst/>
            <a:ahLst/>
            <a:cxnLst/>
            <a:rect l="l" t="t" r="r" b="b"/>
            <a:pathLst>
              <a:path w="4988948" h="528334">
                <a:moveTo>
                  <a:pt x="0" y="0"/>
                </a:moveTo>
                <a:lnTo>
                  <a:pt x="4988948" y="0"/>
                </a:lnTo>
                <a:lnTo>
                  <a:pt x="4988948" y="528333"/>
                </a:lnTo>
                <a:lnTo>
                  <a:pt x="0" y="528333"/>
                </a:lnTo>
                <a:lnTo>
                  <a:pt x="0" y="0"/>
                </a:lnTo>
                <a:close/>
              </a:path>
            </a:pathLst>
          </a:custGeom>
          <a:blipFill>
            <a:blip r:embed="rId3"/>
            <a:stretch>
              <a:fillRect t="-86495"/>
            </a:stretch>
          </a:blipFill>
        </p:spPr>
      </p:sp>
      <p:grpSp>
        <p:nvGrpSpPr>
          <p:cNvPr id="9" name="Group 9"/>
          <p:cNvGrpSpPr/>
          <p:nvPr/>
        </p:nvGrpSpPr>
        <p:grpSpPr>
          <a:xfrm>
            <a:off x="3329976" y="2667122"/>
            <a:ext cx="5814024" cy="3019476"/>
            <a:chOff x="0" y="0"/>
            <a:chExt cx="1661812" cy="863051"/>
          </a:xfrm>
        </p:grpSpPr>
        <p:sp>
          <p:nvSpPr>
            <p:cNvPr id="10" name="Freeform 10"/>
            <p:cNvSpPr/>
            <p:nvPr/>
          </p:nvSpPr>
          <p:spPr>
            <a:xfrm>
              <a:off x="0" y="0"/>
              <a:ext cx="1661812" cy="863051"/>
            </a:xfrm>
            <a:custGeom>
              <a:avLst/>
              <a:gdLst/>
              <a:ahLst/>
              <a:cxnLst/>
              <a:rect l="l" t="t" r="r" b="b"/>
              <a:pathLst>
                <a:path w="1661812" h="863051">
                  <a:moveTo>
                    <a:pt x="17311" y="0"/>
                  </a:moveTo>
                  <a:lnTo>
                    <a:pt x="1644502" y="0"/>
                  </a:lnTo>
                  <a:cubicBezTo>
                    <a:pt x="1649093" y="0"/>
                    <a:pt x="1653496" y="1824"/>
                    <a:pt x="1656742" y="5070"/>
                  </a:cubicBezTo>
                  <a:cubicBezTo>
                    <a:pt x="1659989" y="8317"/>
                    <a:pt x="1661812" y="12720"/>
                    <a:pt x="1661812" y="17311"/>
                  </a:cubicBezTo>
                  <a:lnTo>
                    <a:pt x="1661812" y="845741"/>
                  </a:lnTo>
                  <a:cubicBezTo>
                    <a:pt x="1661812" y="855301"/>
                    <a:pt x="1654062" y="863051"/>
                    <a:pt x="1644502" y="863051"/>
                  </a:cubicBezTo>
                  <a:lnTo>
                    <a:pt x="17311" y="863051"/>
                  </a:lnTo>
                  <a:cubicBezTo>
                    <a:pt x="7750" y="863051"/>
                    <a:pt x="0" y="855301"/>
                    <a:pt x="0" y="845741"/>
                  </a:cubicBezTo>
                  <a:lnTo>
                    <a:pt x="0" y="17311"/>
                  </a:lnTo>
                  <a:cubicBezTo>
                    <a:pt x="0" y="7750"/>
                    <a:pt x="7750" y="0"/>
                    <a:pt x="17311" y="0"/>
                  </a:cubicBezTo>
                  <a:close/>
                </a:path>
              </a:pathLst>
            </a:custGeom>
            <a:solidFill>
              <a:srgbClr val="764B36"/>
            </a:solidFill>
          </p:spPr>
        </p:sp>
        <p:sp>
          <p:nvSpPr>
            <p:cNvPr id="11" name="TextBox 11"/>
            <p:cNvSpPr txBox="1"/>
            <p:nvPr/>
          </p:nvSpPr>
          <p:spPr>
            <a:xfrm>
              <a:off x="0" y="-28575"/>
              <a:ext cx="1661812" cy="891626"/>
            </a:xfrm>
            <a:prstGeom prst="rect">
              <a:avLst/>
            </a:prstGeom>
          </p:spPr>
          <p:txBody>
            <a:bodyPr lIns="50800" tIns="50800" rIns="50800" bIns="50800" rtlCol="0" anchor="ctr"/>
            <a:lstStyle/>
            <a:p>
              <a:pPr algn="ctr">
                <a:lnSpc>
                  <a:spcPts val="2903"/>
                </a:lnSpc>
              </a:pPr>
              <a:endParaRPr/>
            </a:p>
          </p:txBody>
        </p:sp>
      </p:grpSp>
      <p:grpSp>
        <p:nvGrpSpPr>
          <p:cNvPr id="12" name="Group 12"/>
          <p:cNvGrpSpPr>
            <a:grpSpLocks noChangeAspect="1"/>
          </p:cNvGrpSpPr>
          <p:nvPr/>
        </p:nvGrpSpPr>
        <p:grpSpPr>
          <a:xfrm>
            <a:off x="2282138" y="2986489"/>
            <a:ext cx="2320061" cy="2310998"/>
            <a:chOff x="0" y="0"/>
            <a:chExt cx="6502400" cy="6477000"/>
          </a:xfrm>
        </p:grpSpPr>
        <p:sp>
          <p:nvSpPr>
            <p:cNvPr id="13" name="Freeform 13"/>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37109" r="-37109"/>
              </a:stretch>
            </a:blipFill>
          </p:spPr>
        </p:sp>
        <p:sp>
          <p:nvSpPr>
            <p:cNvPr id="14" name="Freeform 14"/>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764B36"/>
            </a:solidFill>
          </p:spPr>
        </p:sp>
      </p:grpSp>
      <p:grpSp>
        <p:nvGrpSpPr>
          <p:cNvPr id="15" name="Group 15"/>
          <p:cNvGrpSpPr/>
          <p:nvPr/>
        </p:nvGrpSpPr>
        <p:grpSpPr>
          <a:xfrm>
            <a:off x="10516135" y="2667122"/>
            <a:ext cx="5489727" cy="3019476"/>
            <a:chOff x="0" y="0"/>
            <a:chExt cx="1569119" cy="863051"/>
          </a:xfrm>
        </p:grpSpPr>
        <p:sp>
          <p:nvSpPr>
            <p:cNvPr id="16" name="Freeform 16"/>
            <p:cNvSpPr/>
            <p:nvPr/>
          </p:nvSpPr>
          <p:spPr>
            <a:xfrm>
              <a:off x="0" y="0"/>
              <a:ext cx="1569119" cy="863051"/>
            </a:xfrm>
            <a:custGeom>
              <a:avLst/>
              <a:gdLst/>
              <a:ahLst/>
              <a:cxnLst/>
              <a:rect l="l" t="t" r="r" b="b"/>
              <a:pathLst>
                <a:path w="1569119" h="863051">
                  <a:moveTo>
                    <a:pt x="18333" y="0"/>
                  </a:moveTo>
                  <a:lnTo>
                    <a:pt x="1550786" y="0"/>
                  </a:lnTo>
                  <a:cubicBezTo>
                    <a:pt x="1555648" y="0"/>
                    <a:pt x="1560311" y="1932"/>
                    <a:pt x="1563749" y="5370"/>
                  </a:cubicBezTo>
                  <a:cubicBezTo>
                    <a:pt x="1567187" y="8808"/>
                    <a:pt x="1569119" y="13471"/>
                    <a:pt x="1569119" y="18333"/>
                  </a:cubicBezTo>
                  <a:lnTo>
                    <a:pt x="1569119" y="844718"/>
                  </a:lnTo>
                  <a:cubicBezTo>
                    <a:pt x="1569119" y="849581"/>
                    <a:pt x="1567187" y="854244"/>
                    <a:pt x="1563749" y="857682"/>
                  </a:cubicBezTo>
                  <a:cubicBezTo>
                    <a:pt x="1560311" y="861120"/>
                    <a:pt x="1555648" y="863051"/>
                    <a:pt x="1550786" y="863051"/>
                  </a:cubicBezTo>
                  <a:lnTo>
                    <a:pt x="18333" y="863051"/>
                  </a:lnTo>
                  <a:cubicBezTo>
                    <a:pt x="8208" y="863051"/>
                    <a:pt x="0" y="854843"/>
                    <a:pt x="0" y="844718"/>
                  </a:cubicBezTo>
                  <a:lnTo>
                    <a:pt x="0" y="18333"/>
                  </a:lnTo>
                  <a:cubicBezTo>
                    <a:pt x="0" y="8208"/>
                    <a:pt x="8208" y="0"/>
                    <a:pt x="18333" y="0"/>
                  </a:cubicBezTo>
                  <a:close/>
                </a:path>
              </a:pathLst>
            </a:custGeom>
            <a:solidFill>
              <a:srgbClr val="764B36"/>
            </a:solidFill>
          </p:spPr>
        </p:sp>
        <p:sp>
          <p:nvSpPr>
            <p:cNvPr id="17" name="TextBox 17"/>
            <p:cNvSpPr txBox="1"/>
            <p:nvPr/>
          </p:nvSpPr>
          <p:spPr>
            <a:xfrm>
              <a:off x="0" y="-28575"/>
              <a:ext cx="1569119" cy="891626"/>
            </a:xfrm>
            <a:prstGeom prst="rect">
              <a:avLst/>
            </a:prstGeom>
          </p:spPr>
          <p:txBody>
            <a:bodyPr lIns="50800" tIns="50800" rIns="50800" bIns="50800" rtlCol="0" anchor="ctr"/>
            <a:lstStyle/>
            <a:p>
              <a:pPr algn="ctr">
                <a:lnSpc>
                  <a:spcPts val="2903"/>
                </a:lnSpc>
              </a:pPr>
              <a:endParaRPr/>
            </a:p>
          </p:txBody>
        </p:sp>
      </p:grpSp>
      <p:grpSp>
        <p:nvGrpSpPr>
          <p:cNvPr id="18" name="Group 18"/>
          <p:cNvGrpSpPr>
            <a:grpSpLocks noChangeAspect="1"/>
          </p:cNvGrpSpPr>
          <p:nvPr/>
        </p:nvGrpSpPr>
        <p:grpSpPr>
          <a:xfrm>
            <a:off x="9496928" y="2986489"/>
            <a:ext cx="2320061" cy="231099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516" r="223" b="-516"/>
              </a:stretch>
            </a:blipFill>
          </p:spPr>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764B36"/>
            </a:solidFill>
          </p:spPr>
        </p:sp>
      </p:grpSp>
      <p:grpSp>
        <p:nvGrpSpPr>
          <p:cNvPr id="21" name="Group 21"/>
          <p:cNvGrpSpPr/>
          <p:nvPr/>
        </p:nvGrpSpPr>
        <p:grpSpPr>
          <a:xfrm>
            <a:off x="3301345" y="6108451"/>
            <a:ext cx="5852684" cy="3522658"/>
            <a:chOff x="0" y="0"/>
            <a:chExt cx="1672862" cy="1006875"/>
          </a:xfrm>
        </p:grpSpPr>
        <p:sp>
          <p:nvSpPr>
            <p:cNvPr id="22" name="Freeform 22"/>
            <p:cNvSpPr/>
            <p:nvPr/>
          </p:nvSpPr>
          <p:spPr>
            <a:xfrm>
              <a:off x="0" y="0"/>
              <a:ext cx="1672862" cy="1006875"/>
            </a:xfrm>
            <a:custGeom>
              <a:avLst/>
              <a:gdLst/>
              <a:ahLst/>
              <a:cxnLst/>
              <a:rect l="l" t="t" r="r" b="b"/>
              <a:pathLst>
                <a:path w="1672862" h="1006875">
                  <a:moveTo>
                    <a:pt x="17196" y="0"/>
                  </a:moveTo>
                  <a:lnTo>
                    <a:pt x="1655666" y="0"/>
                  </a:lnTo>
                  <a:cubicBezTo>
                    <a:pt x="1660227" y="0"/>
                    <a:pt x="1664601" y="1812"/>
                    <a:pt x="1667826" y="5037"/>
                  </a:cubicBezTo>
                  <a:cubicBezTo>
                    <a:pt x="1671051" y="8262"/>
                    <a:pt x="1672862" y="12636"/>
                    <a:pt x="1672862" y="17196"/>
                  </a:cubicBezTo>
                  <a:lnTo>
                    <a:pt x="1672862" y="989679"/>
                  </a:lnTo>
                  <a:cubicBezTo>
                    <a:pt x="1672862" y="999176"/>
                    <a:pt x="1665163" y="1006875"/>
                    <a:pt x="1655666" y="1006875"/>
                  </a:cubicBezTo>
                  <a:lnTo>
                    <a:pt x="17196" y="1006875"/>
                  </a:lnTo>
                  <a:cubicBezTo>
                    <a:pt x="12636" y="1006875"/>
                    <a:pt x="8262" y="1005063"/>
                    <a:pt x="5037" y="1001838"/>
                  </a:cubicBezTo>
                  <a:cubicBezTo>
                    <a:pt x="1812" y="998614"/>
                    <a:pt x="0" y="994240"/>
                    <a:pt x="0" y="989679"/>
                  </a:cubicBezTo>
                  <a:lnTo>
                    <a:pt x="0" y="17196"/>
                  </a:lnTo>
                  <a:cubicBezTo>
                    <a:pt x="0" y="12636"/>
                    <a:pt x="1812" y="8262"/>
                    <a:pt x="5037" y="5037"/>
                  </a:cubicBezTo>
                  <a:cubicBezTo>
                    <a:pt x="8262" y="1812"/>
                    <a:pt x="12636" y="0"/>
                    <a:pt x="17196" y="0"/>
                  </a:cubicBezTo>
                  <a:close/>
                </a:path>
              </a:pathLst>
            </a:custGeom>
            <a:solidFill>
              <a:srgbClr val="764B36"/>
            </a:solidFill>
          </p:spPr>
        </p:sp>
        <p:sp>
          <p:nvSpPr>
            <p:cNvPr id="23" name="TextBox 23"/>
            <p:cNvSpPr txBox="1"/>
            <p:nvPr/>
          </p:nvSpPr>
          <p:spPr>
            <a:xfrm>
              <a:off x="0" y="-28575"/>
              <a:ext cx="1672862" cy="1035450"/>
            </a:xfrm>
            <a:prstGeom prst="rect">
              <a:avLst/>
            </a:prstGeom>
          </p:spPr>
          <p:txBody>
            <a:bodyPr lIns="50800" tIns="50800" rIns="50800" bIns="50800" rtlCol="0" anchor="ctr"/>
            <a:lstStyle/>
            <a:p>
              <a:pPr algn="ctr">
                <a:lnSpc>
                  <a:spcPts val="2903"/>
                </a:lnSpc>
              </a:pPr>
              <a:endParaRPr/>
            </a:p>
          </p:txBody>
        </p:sp>
      </p:grpSp>
      <p:grpSp>
        <p:nvGrpSpPr>
          <p:cNvPr id="24" name="Group 24"/>
          <p:cNvGrpSpPr>
            <a:grpSpLocks noChangeAspect="1"/>
          </p:cNvGrpSpPr>
          <p:nvPr/>
        </p:nvGrpSpPr>
        <p:grpSpPr>
          <a:xfrm>
            <a:off x="2282138" y="6567162"/>
            <a:ext cx="2320061" cy="2310998"/>
            <a:chOff x="0" y="0"/>
            <a:chExt cx="6502400" cy="6477000"/>
          </a:xfrm>
        </p:grpSpPr>
        <p:sp>
          <p:nvSpPr>
            <p:cNvPr id="25" name="Freeform 25"/>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38492" r="-38492"/>
              </a:stretch>
            </a:blipFill>
          </p:spPr>
        </p:sp>
        <p:sp>
          <p:nvSpPr>
            <p:cNvPr id="26" name="Freeform 26"/>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764B36"/>
            </a:solidFill>
          </p:spPr>
        </p:sp>
      </p:grpSp>
      <p:grpSp>
        <p:nvGrpSpPr>
          <p:cNvPr id="27" name="Group 27"/>
          <p:cNvGrpSpPr/>
          <p:nvPr/>
        </p:nvGrpSpPr>
        <p:grpSpPr>
          <a:xfrm>
            <a:off x="10516135" y="6108451"/>
            <a:ext cx="6218390" cy="3347871"/>
            <a:chOff x="0" y="0"/>
            <a:chExt cx="1777391" cy="956916"/>
          </a:xfrm>
        </p:grpSpPr>
        <p:sp>
          <p:nvSpPr>
            <p:cNvPr id="28" name="Freeform 28"/>
            <p:cNvSpPr/>
            <p:nvPr/>
          </p:nvSpPr>
          <p:spPr>
            <a:xfrm>
              <a:off x="0" y="0"/>
              <a:ext cx="1777391" cy="956916"/>
            </a:xfrm>
            <a:custGeom>
              <a:avLst/>
              <a:gdLst/>
              <a:ahLst/>
              <a:cxnLst/>
              <a:rect l="l" t="t" r="r" b="b"/>
              <a:pathLst>
                <a:path w="1777391" h="956916">
                  <a:moveTo>
                    <a:pt x="16185" y="0"/>
                  </a:moveTo>
                  <a:lnTo>
                    <a:pt x="1761206" y="0"/>
                  </a:lnTo>
                  <a:cubicBezTo>
                    <a:pt x="1770145" y="0"/>
                    <a:pt x="1777391" y="7246"/>
                    <a:pt x="1777391" y="16185"/>
                  </a:cubicBezTo>
                  <a:lnTo>
                    <a:pt x="1777391" y="940731"/>
                  </a:lnTo>
                  <a:cubicBezTo>
                    <a:pt x="1777391" y="949670"/>
                    <a:pt x="1770145" y="956916"/>
                    <a:pt x="1761206" y="956916"/>
                  </a:cubicBezTo>
                  <a:lnTo>
                    <a:pt x="16185" y="956916"/>
                  </a:lnTo>
                  <a:cubicBezTo>
                    <a:pt x="7246" y="956916"/>
                    <a:pt x="0" y="949670"/>
                    <a:pt x="0" y="940731"/>
                  </a:cubicBezTo>
                  <a:lnTo>
                    <a:pt x="0" y="16185"/>
                  </a:lnTo>
                  <a:cubicBezTo>
                    <a:pt x="0" y="7246"/>
                    <a:pt x="7246" y="0"/>
                    <a:pt x="16185" y="0"/>
                  </a:cubicBezTo>
                  <a:close/>
                </a:path>
              </a:pathLst>
            </a:custGeom>
            <a:solidFill>
              <a:srgbClr val="764B36"/>
            </a:solidFill>
          </p:spPr>
        </p:sp>
        <p:sp>
          <p:nvSpPr>
            <p:cNvPr id="29" name="TextBox 29"/>
            <p:cNvSpPr txBox="1"/>
            <p:nvPr/>
          </p:nvSpPr>
          <p:spPr>
            <a:xfrm>
              <a:off x="0" y="-28575"/>
              <a:ext cx="1777391" cy="985491"/>
            </a:xfrm>
            <a:prstGeom prst="rect">
              <a:avLst/>
            </a:prstGeom>
          </p:spPr>
          <p:txBody>
            <a:bodyPr lIns="50800" tIns="50800" rIns="50800" bIns="50800" rtlCol="0" anchor="ctr"/>
            <a:lstStyle/>
            <a:p>
              <a:pPr algn="ctr">
                <a:lnSpc>
                  <a:spcPts val="2903"/>
                </a:lnSpc>
              </a:pPr>
              <a:endParaRPr/>
            </a:p>
          </p:txBody>
        </p:sp>
      </p:grpSp>
      <p:grpSp>
        <p:nvGrpSpPr>
          <p:cNvPr id="30" name="Group 30"/>
          <p:cNvGrpSpPr>
            <a:grpSpLocks noChangeAspect="1"/>
          </p:cNvGrpSpPr>
          <p:nvPr/>
        </p:nvGrpSpPr>
        <p:grpSpPr>
          <a:xfrm>
            <a:off x="9653710" y="6489127"/>
            <a:ext cx="2320061" cy="2310998"/>
            <a:chOff x="0" y="0"/>
            <a:chExt cx="6502400" cy="6477000"/>
          </a:xfrm>
        </p:grpSpPr>
        <p:sp>
          <p:nvSpPr>
            <p:cNvPr id="31" name="Freeform 31"/>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44813" r="-44813"/>
              </a:stretch>
            </a:blipFill>
          </p:spPr>
        </p:sp>
        <p:sp>
          <p:nvSpPr>
            <p:cNvPr id="32" name="Freeform 32"/>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764B36"/>
            </a:solidFill>
          </p:spPr>
        </p:sp>
      </p:grpSp>
      <p:sp>
        <p:nvSpPr>
          <p:cNvPr id="33" name="TextBox 33"/>
          <p:cNvSpPr txBox="1"/>
          <p:nvPr/>
        </p:nvSpPr>
        <p:spPr>
          <a:xfrm>
            <a:off x="12259520" y="7088751"/>
            <a:ext cx="4475004" cy="1313511"/>
          </a:xfrm>
          <a:prstGeom prst="rect">
            <a:avLst/>
          </a:prstGeom>
        </p:spPr>
        <p:txBody>
          <a:bodyPr lIns="0" tIns="0" rIns="0" bIns="0" rtlCol="0" anchor="t">
            <a:spAutoFit/>
          </a:bodyPr>
          <a:lstStyle/>
          <a:p>
            <a:pPr>
              <a:lnSpc>
                <a:spcPts val="5301"/>
              </a:lnSpc>
              <a:spcBef>
                <a:spcPct val="0"/>
              </a:spcBef>
            </a:pPr>
            <a:r>
              <a:rPr lang="en-US" sz="3786" spc="605">
                <a:solidFill>
                  <a:srgbClr val="EFE7DD"/>
                </a:solidFill>
                <a:latin typeface="Montserrat"/>
              </a:rPr>
              <a:t>LOSS PREVENTION</a:t>
            </a:r>
          </a:p>
        </p:txBody>
      </p:sp>
      <p:sp>
        <p:nvSpPr>
          <p:cNvPr id="34" name="TextBox 34"/>
          <p:cNvSpPr txBox="1"/>
          <p:nvPr/>
        </p:nvSpPr>
        <p:spPr>
          <a:xfrm>
            <a:off x="1019207" y="437159"/>
            <a:ext cx="447102" cy="9262985"/>
          </a:xfrm>
          <a:prstGeom prst="rect">
            <a:avLst/>
          </a:prstGeom>
        </p:spPr>
        <p:txBody>
          <a:bodyPr wrap="square" lIns="0" tIns="0" rIns="0" bIns="0" rtlCol="0" anchor="t">
            <a:spAutoFit/>
          </a:bodyPr>
          <a:lstStyle/>
          <a:p>
            <a:pPr marL="0" lvl="0" indent="0" algn="ctr">
              <a:lnSpc>
                <a:spcPts val="7291"/>
              </a:lnSpc>
              <a:spcBef>
                <a:spcPct val="0"/>
              </a:spcBef>
            </a:pPr>
            <a:r>
              <a:rPr lang="en-US" sz="5283" spc="-105" dirty="0">
                <a:solidFill>
                  <a:srgbClr val="764B36"/>
                </a:solidFill>
                <a:latin typeface="RoxboroughCF"/>
              </a:rPr>
              <a:t>A</a:t>
            </a:r>
          </a:p>
          <a:p>
            <a:pPr marL="0" lvl="0" indent="0" algn="ctr">
              <a:lnSpc>
                <a:spcPts val="7291"/>
              </a:lnSpc>
              <a:spcBef>
                <a:spcPct val="0"/>
              </a:spcBef>
            </a:pPr>
            <a:r>
              <a:rPr lang="en-US" sz="5283" spc="-105" dirty="0">
                <a:solidFill>
                  <a:srgbClr val="764B36"/>
                </a:solidFill>
                <a:latin typeface="RoxboroughCF"/>
              </a:rPr>
              <a:t>D</a:t>
            </a:r>
          </a:p>
          <a:p>
            <a:pPr marL="0" lvl="0" indent="0" algn="ctr">
              <a:lnSpc>
                <a:spcPts val="7291"/>
              </a:lnSpc>
              <a:spcBef>
                <a:spcPct val="0"/>
              </a:spcBef>
            </a:pPr>
            <a:r>
              <a:rPr lang="en-US" sz="5283" spc="-105" dirty="0">
                <a:solidFill>
                  <a:srgbClr val="764B36"/>
                </a:solidFill>
                <a:latin typeface="RoxboroughCF"/>
              </a:rPr>
              <a:t>V</a:t>
            </a:r>
          </a:p>
          <a:p>
            <a:pPr marL="0" lvl="0" indent="0" algn="ctr">
              <a:lnSpc>
                <a:spcPts val="7291"/>
              </a:lnSpc>
              <a:spcBef>
                <a:spcPct val="0"/>
              </a:spcBef>
            </a:pPr>
            <a:r>
              <a:rPr lang="en-US" sz="5283" spc="-105" dirty="0">
                <a:solidFill>
                  <a:srgbClr val="764B36"/>
                </a:solidFill>
                <a:latin typeface="RoxboroughCF"/>
              </a:rPr>
              <a:t>A</a:t>
            </a:r>
          </a:p>
          <a:p>
            <a:pPr marL="0" lvl="0" indent="0" algn="ctr">
              <a:lnSpc>
                <a:spcPts val="7291"/>
              </a:lnSpc>
              <a:spcBef>
                <a:spcPct val="0"/>
              </a:spcBef>
            </a:pPr>
            <a:r>
              <a:rPr lang="en-US" sz="5283" spc="-105" dirty="0">
                <a:solidFill>
                  <a:srgbClr val="764B36"/>
                </a:solidFill>
                <a:latin typeface="RoxboroughCF"/>
              </a:rPr>
              <a:t>N</a:t>
            </a:r>
          </a:p>
          <a:p>
            <a:pPr marL="0" lvl="0" indent="0" algn="ctr">
              <a:lnSpc>
                <a:spcPts val="7291"/>
              </a:lnSpc>
              <a:spcBef>
                <a:spcPct val="0"/>
              </a:spcBef>
            </a:pPr>
            <a:r>
              <a:rPr lang="en-US" sz="5283" spc="-105" dirty="0">
                <a:solidFill>
                  <a:srgbClr val="764B36"/>
                </a:solidFill>
                <a:latin typeface="RoxboroughCF"/>
              </a:rPr>
              <a:t>T</a:t>
            </a:r>
          </a:p>
          <a:p>
            <a:pPr marL="0" lvl="0" indent="0" algn="ctr">
              <a:lnSpc>
                <a:spcPts val="7291"/>
              </a:lnSpc>
              <a:spcBef>
                <a:spcPct val="0"/>
              </a:spcBef>
            </a:pPr>
            <a:r>
              <a:rPr lang="en-US" sz="5283" spc="-105" dirty="0">
                <a:solidFill>
                  <a:srgbClr val="764B36"/>
                </a:solidFill>
                <a:latin typeface="RoxboroughCF"/>
              </a:rPr>
              <a:t>A</a:t>
            </a:r>
          </a:p>
          <a:p>
            <a:pPr marL="0" lvl="0" indent="0" algn="ctr">
              <a:lnSpc>
                <a:spcPts val="7291"/>
              </a:lnSpc>
              <a:spcBef>
                <a:spcPct val="0"/>
              </a:spcBef>
            </a:pPr>
            <a:r>
              <a:rPr lang="en-US" sz="5283" spc="-105" dirty="0">
                <a:solidFill>
                  <a:srgbClr val="764B36"/>
                </a:solidFill>
                <a:latin typeface="RoxboroughCF"/>
              </a:rPr>
              <a:t>G</a:t>
            </a:r>
          </a:p>
          <a:p>
            <a:pPr marL="0" lvl="0" indent="0" algn="ctr">
              <a:lnSpc>
                <a:spcPts val="7291"/>
              </a:lnSpc>
              <a:spcBef>
                <a:spcPct val="0"/>
              </a:spcBef>
            </a:pPr>
            <a:r>
              <a:rPr lang="en-US" sz="5283" spc="-105" dirty="0">
                <a:solidFill>
                  <a:srgbClr val="764B36"/>
                </a:solidFill>
                <a:latin typeface="RoxboroughCF"/>
              </a:rPr>
              <a:t>E</a:t>
            </a:r>
          </a:p>
          <a:p>
            <a:pPr marL="0" lvl="0" indent="0" algn="ctr">
              <a:lnSpc>
                <a:spcPts val="7291"/>
              </a:lnSpc>
              <a:spcBef>
                <a:spcPct val="0"/>
              </a:spcBef>
            </a:pPr>
            <a:r>
              <a:rPr lang="en-US" sz="5283" spc="-105" dirty="0">
                <a:solidFill>
                  <a:srgbClr val="764B36"/>
                </a:solidFill>
                <a:latin typeface="RoxboroughCF"/>
              </a:rPr>
              <a:t>S</a:t>
            </a:r>
          </a:p>
        </p:txBody>
      </p:sp>
      <p:sp>
        <p:nvSpPr>
          <p:cNvPr id="35" name="TextBox 35"/>
          <p:cNvSpPr txBox="1"/>
          <p:nvPr/>
        </p:nvSpPr>
        <p:spPr>
          <a:xfrm>
            <a:off x="11973770" y="3173573"/>
            <a:ext cx="3894757" cy="1879680"/>
          </a:xfrm>
          <a:prstGeom prst="rect">
            <a:avLst/>
          </a:prstGeom>
        </p:spPr>
        <p:txBody>
          <a:bodyPr lIns="0" tIns="0" rIns="0" bIns="0" rtlCol="0" anchor="t">
            <a:spAutoFit/>
          </a:bodyPr>
          <a:lstStyle/>
          <a:p>
            <a:pPr>
              <a:lnSpc>
                <a:spcPts val="5070"/>
              </a:lnSpc>
              <a:spcBef>
                <a:spcPct val="0"/>
              </a:spcBef>
            </a:pPr>
            <a:r>
              <a:rPr lang="en-US" sz="3621" spc="579">
                <a:solidFill>
                  <a:srgbClr val="EFE7DD"/>
                </a:solidFill>
                <a:latin typeface="Montserrat"/>
              </a:rPr>
              <a:t>INCOME SOURCE FOR FARMERS</a:t>
            </a:r>
          </a:p>
        </p:txBody>
      </p:sp>
      <p:sp>
        <p:nvSpPr>
          <p:cNvPr id="36" name="TextBox 36"/>
          <p:cNvSpPr txBox="1"/>
          <p:nvPr/>
        </p:nvSpPr>
        <p:spPr>
          <a:xfrm>
            <a:off x="4883410" y="3442505"/>
            <a:ext cx="3703320" cy="1321375"/>
          </a:xfrm>
          <a:prstGeom prst="rect">
            <a:avLst/>
          </a:prstGeom>
        </p:spPr>
        <p:txBody>
          <a:bodyPr lIns="0" tIns="0" rIns="0" bIns="0" rtlCol="0" anchor="t">
            <a:spAutoFit/>
          </a:bodyPr>
          <a:lstStyle/>
          <a:p>
            <a:pPr algn="just">
              <a:lnSpc>
                <a:spcPts val="5393"/>
              </a:lnSpc>
              <a:spcBef>
                <a:spcPct val="0"/>
              </a:spcBef>
            </a:pPr>
            <a:r>
              <a:rPr lang="en-US" sz="3852" spc="616">
                <a:solidFill>
                  <a:srgbClr val="EFE7DD"/>
                </a:solidFill>
                <a:latin typeface="Montserrat"/>
              </a:rPr>
              <a:t>INVENTORY CONTROL</a:t>
            </a:r>
          </a:p>
        </p:txBody>
      </p:sp>
      <p:sp>
        <p:nvSpPr>
          <p:cNvPr id="37" name="TextBox 37"/>
          <p:cNvSpPr txBox="1"/>
          <p:nvPr/>
        </p:nvSpPr>
        <p:spPr>
          <a:xfrm>
            <a:off x="4883410" y="7098276"/>
            <a:ext cx="3481562" cy="1375079"/>
          </a:xfrm>
          <a:prstGeom prst="rect">
            <a:avLst/>
          </a:prstGeom>
        </p:spPr>
        <p:txBody>
          <a:bodyPr lIns="0" tIns="0" rIns="0" bIns="0" rtlCol="0" anchor="t">
            <a:spAutoFit/>
          </a:bodyPr>
          <a:lstStyle/>
          <a:p>
            <a:pPr>
              <a:lnSpc>
                <a:spcPts val="5583"/>
              </a:lnSpc>
              <a:spcBef>
                <a:spcPct val="0"/>
              </a:spcBef>
            </a:pPr>
            <a:r>
              <a:rPr lang="en-US" sz="3988" spc="638">
                <a:solidFill>
                  <a:srgbClr val="EFE7DD"/>
                </a:solidFill>
                <a:latin typeface="Montserrat"/>
              </a:rPr>
              <a:t>DATA ANALYSIS</a:t>
            </a:r>
          </a:p>
        </p:txBody>
      </p:sp>
      <p:pic>
        <p:nvPicPr>
          <p:cNvPr id="39" name="Picture 38">
            <a:extLst>
              <a:ext uri="{FF2B5EF4-FFF2-40B4-BE49-F238E27FC236}">
                <a16:creationId xmlns:a16="http://schemas.microsoft.com/office/drawing/2014/main" id="{75AA0422-4815-4C11-B795-6230951440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34250" y="40338"/>
            <a:ext cx="5503034" cy="23273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844104">
            <a:off x="6380559" y="2491180"/>
            <a:ext cx="13471756" cy="1426670"/>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3"/>
            <a:stretch>
              <a:fillRect t="-86495"/>
            </a:stretch>
          </a:blipFill>
        </p:spPr>
      </p:sp>
      <p:grpSp>
        <p:nvGrpSpPr>
          <p:cNvPr id="4" name="Group 4"/>
          <p:cNvGrpSpPr>
            <a:grpSpLocks noChangeAspect="1"/>
          </p:cNvGrpSpPr>
          <p:nvPr/>
        </p:nvGrpSpPr>
        <p:grpSpPr>
          <a:xfrm>
            <a:off x="7613275" y="0"/>
            <a:ext cx="10674725" cy="6004533"/>
            <a:chOff x="0" y="0"/>
            <a:chExt cx="6089457" cy="3425320"/>
          </a:xfrm>
        </p:grpSpPr>
        <p:sp>
          <p:nvSpPr>
            <p:cNvPr id="5" name="Freeform 5"/>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9B4922"/>
            </a:solidFill>
          </p:spPr>
        </p:sp>
        <p:sp>
          <p:nvSpPr>
            <p:cNvPr id="6" name="Freeform 6"/>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t="-9259" b="-9259"/>
              </a:stretch>
            </a:blipFill>
          </p:spPr>
        </p:sp>
      </p:grpSp>
      <p:grpSp>
        <p:nvGrpSpPr>
          <p:cNvPr id="7" name="Group 7"/>
          <p:cNvGrpSpPr/>
          <p:nvPr/>
        </p:nvGrpSpPr>
        <p:grpSpPr>
          <a:xfrm>
            <a:off x="1028700" y="3380703"/>
            <a:ext cx="7603356" cy="1543559"/>
            <a:chOff x="0" y="0"/>
            <a:chExt cx="2595295" cy="526871"/>
          </a:xfrm>
        </p:grpSpPr>
        <p:sp>
          <p:nvSpPr>
            <p:cNvPr id="8" name="Freeform 8"/>
            <p:cNvSpPr/>
            <p:nvPr/>
          </p:nvSpPr>
          <p:spPr>
            <a:xfrm>
              <a:off x="0" y="0"/>
              <a:ext cx="2595295" cy="526871"/>
            </a:xfrm>
            <a:custGeom>
              <a:avLst/>
              <a:gdLst/>
              <a:ahLst/>
              <a:cxnLst/>
              <a:rect l="l" t="t" r="r" b="b"/>
              <a:pathLst>
                <a:path w="2595295" h="526871">
                  <a:moveTo>
                    <a:pt x="11200" y="0"/>
                  </a:moveTo>
                  <a:lnTo>
                    <a:pt x="2584095" y="0"/>
                  </a:lnTo>
                  <a:cubicBezTo>
                    <a:pt x="2590280" y="0"/>
                    <a:pt x="2595295" y="5015"/>
                    <a:pt x="2595295" y="11200"/>
                  </a:cubicBezTo>
                  <a:lnTo>
                    <a:pt x="2595295" y="515671"/>
                  </a:lnTo>
                  <a:cubicBezTo>
                    <a:pt x="2595295" y="521857"/>
                    <a:pt x="2590280" y="526871"/>
                    <a:pt x="2584095" y="526871"/>
                  </a:cubicBezTo>
                  <a:lnTo>
                    <a:pt x="11200" y="526871"/>
                  </a:lnTo>
                  <a:cubicBezTo>
                    <a:pt x="5015" y="526871"/>
                    <a:pt x="0" y="521857"/>
                    <a:pt x="0" y="515671"/>
                  </a:cubicBezTo>
                  <a:lnTo>
                    <a:pt x="0" y="11200"/>
                  </a:lnTo>
                  <a:cubicBezTo>
                    <a:pt x="0" y="5015"/>
                    <a:pt x="5015" y="0"/>
                    <a:pt x="11200" y="0"/>
                  </a:cubicBezTo>
                  <a:close/>
                </a:path>
              </a:pathLst>
            </a:custGeom>
            <a:solidFill>
              <a:srgbClr val="764B36"/>
            </a:solidFill>
          </p:spPr>
        </p:sp>
        <p:sp>
          <p:nvSpPr>
            <p:cNvPr id="9" name="TextBox 9"/>
            <p:cNvSpPr txBox="1"/>
            <p:nvPr/>
          </p:nvSpPr>
          <p:spPr>
            <a:xfrm>
              <a:off x="0" y="-19050"/>
              <a:ext cx="2595295" cy="545921"/>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2300775" y="1177635"/>
            <a:ext cx="7238899" cy="1678769"/>
          </a:xfrm>
          <a:prstGeom prst="rect">
            <a:avLst/>
          </a:prstGeom>
        </p:spPr>
        <p:txBody>
          <a:bodyPr lIns="0" tIns="0" rIns="0" bIns="0" rtlCol="0" anchor="t">
            <a:spAutoFit/>
          </a:bodyPr>
          <a:lstStyle/>
          <a:p>
            <a:pPr marL="0" lvl="0" indent="0">
              <a:lnSpc>
                <a:spcPts val="6756"/>
              </a:lnSpc>
              <a:spcBef>
                <a:spcPct val="0"/>
              </a:spcBef>
            </a:pPr>
            <a:r>
              <a:rPr lang="en-US" sz="4896" spc="783">
                <a:solidFill>
                  <a:srgbClr val="764B36"/>
                </a:solidFill>
                <a:latin typeface="Montserrat"/>
              </a:rPr>
              <a:t>FUTURE IMPROVEMENT</a:t>
            </a:r>
          </a:p>
        </p:txBody>
      </p:sp>
      <p:grpSp>
        <p:nvGrpSpPr>
          <p:cNvPr id="11" name="Group 11"/>
          <p:cNvGrpSpPr/>
          <p:nvPr/>
        </p:nvGrpSpPr>
        <p:grpSpPr>
          <a:xfrm>
            <a:off x="7535860" y="3119178"/>
            <a:ext cx="2381235" cy="2046374"/>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D1774C"/>
            </a:solidFill>
            <a:ln w="161925" cap="sq">
              <a:solidFill>
                <a:srgbClr val="000000"/>
              </a:solidFill>
              <a:prstDash val="solid"/>
              <a:miter/>
            </a:ln>
          </p:spPr>
        </p:sp>
        <p:sp>
          <p:nvSpPr>
            <p:cNvPr id="13" name="TextBox 13"/>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14" name="TextBox 14"/>
          <p:cNvSpPr txBox="1"/>
          <p:nvPr/>
        </p:nvSpPr>
        <p:spPr>
          <a:xfrm>
            <a:off x="1681913" y="3495934"/>
            <a:ext cx="4950833" cy="1428328"/>
          </a:xfrm>
          <a:prstGeom prst="rect">
            <a:avLst/>
          </a:prstGeom>
        </p:spPr>
        <p:txBody>
          <a:bodyPr lIns="0" tIns="0" rIns="0" bIns="0" rtlCol="0" anchor="t">
            <a:spAutoFit/>
          </a:bodyPr>
          <a:lstStyle/>
          <a:p>
            <a:pPr algn="ctr">
              <a:lnSpc>
                <a:spcPts val="5775"/>
              </a:lnSpc>
            </a:pPr>
            <a:r>
              <a:rPr lang="en-US" sz="4185">
                <a:solidFill>
                  <a:srgbClr val="EFE7DD"/>
                </a:solidFill>
                <a:latin typeface="Sorts Mill Goudy"/>
              </a:rPr>
              <a:t>Global, Marketplace Expansion</a:t>
            </a:r>
          </a:p>
        </p:txBody>
      </p:sp>
      <p:grpSp>
        <p:nvGrpSpPr>
          <p:cNvPr id="15" name="Group 15"/>
          <p:cNvGrpSpPr/>
          <p:nvPr/>
        </p:nvGrpSpPr>
        <p:grpSpPr>
          <a:xfrm>
            <a:off x="7535860" y="5386231"/>
            <a:ext cx="8407436" cy="1563793"/>
            <a:chOff x="0" y="0"/>
            <a:chExt cx="2869756" cy="533778"/>
          </a:xfrm>
        </p:grpSpPr>
        <p:sp>
          <p:nvSpPr>
            <p:cNvPr id="16" name="Freeform 16"/>
            <p:cNvSpPr/>
            <p:nvPr/>
          </p:nvSpPr>
          <p:spPr>
            <a:xfrm>
              <a:off x="0" y="0"/>
              <a:ext cx="2869756" cy="533778"/>
            </a:xfrm>
            <a:custGeom>
              <a:avLst/>
              <a:gdLst/>
              <a:ahLst/>
              <a:cxnLst/>
              <a:rect l="l" t="t" r="r" b="b"/>
              <a:pathLst>
                <a:path w="2869756" h="533778">
                  <a:moveTo>
                    <a:pt x="10129" y="0"/>
                  </a:moveTo>
                  <a:lnTo>
                    <a:pt x="2859627" y="0"/>
                  </a:lnTo>
                  <a:cubicBezTo>
                    <a:pt x="2865221" y="0"/>
                    <a:pt x="2869756" y="4535"/>
                    <a:pt x="2869756" y="10129"/>
                  </a:cubicBezTo>
                  <a:lnTo>
                    <a:pt x="2869756" y="523649"/>
                  </a:lnTo>
                  <a:cubicBezTo>
                    <a:pt x="2869756" y="529243"/>
                    <a:pt x="2865221" y="533778"/>
                    <a:pt x="2859627" y="533778"/>
                  </a:cubicBezTo>
                  <a:lnTo>
                    <a:pt x="10129" y="533778"/>
                  </a:lnTo>
                  <a:cubicBezTo>
                    <a:pt x="4535" y="533778"/>
                    <a:pt x="0" y="529243"/>
                    <a:pt x="0" y="523649"/>
                  </a:cubicBezTo>
                  <a:lnTo>
                    <a:pt x="0" y="10129"/>
                  </a:lnTo>
                  <a:cubicBezTo>
                    <a:pt x="0" y="4535"/>
                    <a:pt x="4535" y="0"/>
                    <a:pt x="10129" y="0"/>
                  </a:cubicBezTo>
                  <a:close/>
                </a:path>
              </a:pathLst>
            </a:custGeom>
            <a:solidFill>
              <a:srgbClr val="764B36"/>
            </a:solidFill>
          </p:spPr>
        </p:sp>
        <p:sp>
          <p:nvSpPr>
            <p:cNvPr id="17" name="TextBox 17"/>
            <p:cNvSpPr txBox="1"/>
            <p:nvPr/>
          </p:nvSpPr>
          <p:spPr>
            <a:xfrm>
              <a:off x="0" y="-38100"/>
              <a:ext cx="2869756" cy="571878"/>
            </a:xfrm>
            <a:prstGeom prst="rect">
              <a:avLst/>
            </a:prstGeom>
          </p:spPr>
          <p:txBody>
            <a:bodyPr lIns="50800" tIns="50800" rIns="50800" bIns="50800" rtlCol="0" anchor="ctr"/>
            <a:lstStyle/>
            <a:p>
              <a:pPr algn="ctr">
                <a:lnSpc>
                  <a:spcPts val="5329"/>
                </a:lnSpc>
              </a:pPr>
              <a:endParaRPr/>
            </a:p>
          </p:txBody>
        </p:sp>
      </p:grpSp>
      <p:grpSp>
        <p:nvGrpSpPr>
          <p:cNvPr id="18" name="Group 18"/>
          <p:cNvGrpSpPr/>
          <p:nvPr/>
        </p:nvGrpSpPr>
        <p:grpSpPr>
          <a:xfrm>
            <a:off x="6033010" y="5165552"/>
            <a:ext cx="2381235" cy="2046374"/>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D1774C"/>
            </a:solidFill>
            <a:ln w="161925" cap="sq">
              <a:solidFill>
                <a:srgbClr val="000000"/>
              </a:solidFill>
              <a:prstDash val="solid"/>
              <a:miter/>
            </a:ln>
          </p:spPr>
        </p:sp>
        <p:sp>
          <p:nvSpPr>
            <p:cNvPr id="20" name="TextBox 20"/>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1028700" y="7453217"/>
            <a:ext cx="7603356" cy="1563793"/>
            <a:chOff x="0" y="0"/>
            <a:chExt cx="2595295" cy="533778"/>
          </a:xfrm>
        </p:grpSpPr>
        <p:sp>
          <p:nvSpPr>
            <p:cNvPr id="22" name="Freeform 22"/>
            <p:cNvSpPr/>
            <p:nvPr/>
          </p:nvSpPr>
          <p:spPr>
            <a:xfrm>
              <a:off x="0" y="0"/>
              <a:ext cx="2595295" cy="533778"/>
            </a:xfrm>
            <a:custGeom>
              <a:avLst/>
              <a:gdLst/>
              <a:ahLst/>
              <a:cxnLst/>
              <a:rect l="l" t="t" r="r" b="b"/>
              <a:pathLst>
                <a:path w="2595295" h="533778">
                  <a:moveTo>
                    <a:pt x="11200" y="0"/>
                  </a:moveTo>
                  <a:lnTo>
                    <a:pt x="2584095" y="0"/>
                  </a:lnTo>
                  <a:cubicBezTo>
                    <a:pt x="2590280" y="0"/>
                    <a:pt x="2595295" y="5015"/>
                    <a:pt x="2595295" y="11200"/>
                  </a:cubicBezTo>
                  <a:lnTo>
                    <a:pt x="2595295" y="522577"/>
                  </a:lnTo>
                  <a:cubicBezTo>
                    <a:pt x="2595295" y="528763"/>
                    <a:pt x="2590280" y="533778"/>
                    <a:pt x="2584095" y="533778"/>
                  </a:cubicBezTo>
                  <a:lnTo>
                    <a:pt x="11200" y="533778"/>
                  </a:lnTo>
                  <a:cubicBezTo>
                    <a:pt x="5015" y="533778"/>
                    <a:pt x="0" y="528763"/>
                    <a:pt x="0" y="522577"/>
                  </a:cubicBezTo>
                  <a:lnTo>
                    <a:pt x="0" y="11200"/>
                  </a:lnTo>
                  <a:cubicBezTo>
                    <a:pt x="0" y="5015"/>
                    <a:pt x="5015" y="0"/>
                    <a:pt x="11200" y="0"/>
                  </a:cubicBezTo>
                  <a:close/>
                </a:path>
              </a:pathLst>
            </a:custGeom>
            <a:solidFill>
              <a:srgbClr val="764B36"/>
            </a:solidFill>
          </p:spPr>
        </p:sp>
        <p:sp>
          <p:nvSpPr>
            <p:cNvPr id="23" name="TextBox 23"/>
            <p:cNvSpPr txBox="1"/>
            <p:nvPr/>
          </p:nvSpPr>
          <p:spPr>
            <a:xfrm>
              <a:off x="0" y="-19050"/>
              <a:ext cx="2595295" cy="552828"/>
            </a:xfrm>
            <a:prstGeom prst="rect">
              <a:avLst/>
            </a:prstGeom>
          </p:spPr>
          <p:txBody>
            <a:bodyPr lIns="50800" tIns="50800" rIns="50800" bIns="50800" rtlCol="0" anchor="ctr"/>
            <a:lstStyle/>
            <a:p>
              <a:pPr algn="ctr">
                <a:lnSpc>
                  <a:spcPts val="2859"/>
                </a:lnSpc>
              </a:pPr>
              <a:endParaRPr/>
            </a:p>
          </p:txBody>
        </p:sp>
      </p:grpSp>
      <p:grpSp>
        <p:nvGrpSpPr>
          <p:cNvPr id="24" name="Group 24"/>
          <p:cNvGrpSpPr/>
          <p:nvPr/>
        </p:nvGrpSpPr>
        <p:grpSpPr>
          <a:xfrm>
            <a:off x="7535860" y="7211926"/>
            <a:ext cx="2381235" cy="2046374"/>
            <a:chOff x="0" y="0"/>
            <a:chExt cx="812800" cy="698500"/>
          </a:xfrm>
        </p:grpSpPr>
        <p:sp>
          <p:nvSpPr>
            <p:cNvPr id="25" name="Freeform 2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D1774C"/>
            </a:solidFill>
            <a:ln w="161925" cap="sq">
              <a:solidFill>
                <a:srgbClr val="000000"/>
              </a:solidFill>
              <a:prstDash val="solid"/>
              <a:miter/>
            </a:ln>
          </p:spPr>
        </p:sp>
        <p:sp>
          <p:nvSpPr>
            <p:cNvPr id="26" name="TextBox 26"/>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27" name="Freeform 27"/>
          <p:cNvSpPr/>
          <p:nvPr/>
        </p:nvSpPr>
        <p:spPr>
          <a:xfrm>
            <a:off x="8316248" y="3584336"/>
            <a:ext cx="893040" cy="1072428"/>
          </a:xfrm>
          <a:custGeom>
            <a:avLst/>
            <a:gdLst/>
            <a:ahLst/>
            <a:cxnLst/>
            <a:rect l="l" t="t" r="r" b="b"/>
            <a:pathLst>
              <a:path w="893040" h="1072428">
                <a:moveTo>
                  <a:pt x="0" y="0"/>
                </a:moveTo>
                <a:lnTo>
                  <a:pt x="893040" y="0"/>
                </a:lnTo>
                <a:lnTo>
                  <a:pt x="893040" y="1072428"/>
                </a:lnTo>
                <a:lnTo>
                  <a:pt x="0" y="10724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8" name="Freeform 28"/>
          <p:cNvSpPr/>
          <p:nvPr/>
        </p:nvSpPr>
        <p:spPr>
          <a:xfrm>
            <a:off x="8155450" y="7714715"/>
            <a:ext cx="1023765" cy="1040796"/>
          </a:xfrm>
          <a:custGeom>
            <a:avLst/>
            <a:gdLst/>
            <a:ahLst/>
            <a:cxnLst/>
            <a:rect l="l" t="t" r="r" b="b"/>
            <a:pathLst>
              <a:path w="1023765" h="1040796">
                <a:moveTo>
                  <a:pt x="0" y="0"/>
                </a:moveTo>
                <a:lnTo>
                  <a:pt x="1023765" y="0"/>
                </a:lnTo>
                <a:lnTo>
                  <a:pt x="1023765" y="1040796"/>
                </a:lnTo>
                <a:lnTo>
                  <a:pt x="0" y="10407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9" name="Freeform 29"/>
          <p:cNvSpPr/>
          <p:nvPr/>
        </p:nvSpPr>
        <p:spPr>
          <a:xfrm>
            <a:off x="6632746" y="5633117"/>
            <a:ext cx="980529" cy="1070022"/>
          </a:xfrm>
          <a:custGeom>
            <a:avLst/>
            <a:gdLst/>
            <a:ahLst/>
            <a:cxnLst/>
            <a:rect l="l" t="t" r="r" b="b"/>
            <a:pathLst>
              <a:path w="980529" h="1070022">
                <a:moveTo>
                  <a:pt x="0" y="0"/>
                </a:moveTo>
                <a:lnTo>
                  <a:pt x="980529" y="0"/>
                </a:lnTo>
                <a:lnTo>
                  <a:pt x="980529" y="1070021"/>
                </a:lnTo>
                <a:lnTo>
                  <a:pt x="0" y="10700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0" name="TextBox 30"/>
          <p:cNvSpPr txBox="1"/>
          <p:nvPr/>
        </p:nvSpPr>
        <p:spPr>
          <a:xfrm>
            <a:off x="9539674" y="5773051"/>
            <a:ext cx="4950833" cy="737956"/>
          </a:xfrm>
          <a:prstGeom prst="rect">
            <a:avLst/>
          </a:prstGeom>
        </p:spPr>
        <p:txBody>
          <a:bodyPr lIns="0" tIns="0" rIns="0" bIns="0" rtlCol="0" anchor="t">
            <a:spAutoFit/>
          </a:bodyPr>
          <a:lstStyle/>
          <a:p>
            <a:pPr algn="ctr">
              <a:lnSpc>
                <a:spcPts val="6051"/>
              </a:lnSpc>
            </a:pPr>
            <a:r>
              <a:rPr lang="en-US" sz="4385">
                <a:solidFill>
                  <a:srgbClr val="EFE7DD"/>
                </a:solidFill>
                <a:latin typeface="Sorts Mill Goudy"/>
              </a:rPr>
              <a:t>Customers Insights</a:t>
            </a:r>
          </a:p>
        </p:txBody>
      </p:sp>
      <p:sp>
        <p:nvSpPr>
          <p:cNvPr id="31" name="TextBox 31"/>
          <p:cNvSpPr txBox="1"/>
          <p:nvPr/>
        </p:nvSpPr>
        <p:spPr>
          <a:xfrm>
            <a:off x="1681913" y="7840576"/>
            <a:ext cx="4950833" cy="737956"/>
          </a:xfrm>
          <a:prstGeom prst="rect">
            <a:avLst/>
          </a:prstGeom>
        </p:spPr>
        <p:txBody>
          <a:bodyPr lIns="0" tIns="0" rIns="0" bIns="0" rtlCol="0" anchor="t">
            <a:spAutoFit/>
          </a:bodyPr>
          <a:lstStyle/>
          <a:p>
            <a:pPr algn="ctr">
              <a:lnSpc>
                <a:spcPts val="6051"/>
              </a:lnSpc>
            </a:pPr>
            <a:r>
              <a:rPr lang="en-US" sz="4385">
                <a:solidFill>
                  <a:srgbClr val="EFE7DD"/>
                </a:solidFill>
                <a:latin typeface="Sorts Mill Goudy"/>
              </a:rPr>
              <a:t>Stocks Launch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7DD"/>
        </a:solidFill>
        <a:effectLst/>
      </p:bgPr>
    </p:bg>
    <p:spTree>
      <p:nvGrpSpPr>
        <p:cNvPr id="1" name=""/>
        <p:cNvGrpSpPr/>
        <p:nvPr/>
      </p:nvGrpSpPr>
      <p:grpSpPr>
        <a:xfrm>
          <a:off x="0" y="0"/>
          <a:ext cx="0" cy="0"/>
          <a:chOff x="0" y="0"/>
          <a:chExt cx="0" cy="0"/>
        </a:xfrm>
      </p:grpSpPr>
      <p:sp>
        <p:nvSpPr>
          <p:cNvPr id="2" name="Freeform 2"/>
          <p:cNvSpPr/>
          <p:nvPr/>
        </p:nvSpPr>
        <p:spPr>
          <a:xfrm>
            <a:off x="1668914" y="9386329"/>
            <a:ext cx="645860" cy="822275"/>
          </a:xfrm>
          <a:custGeom>
            <a:avLst/>
            <a:gdLst/>
            <a:ahLst/>
            <a:cxnLst/>
            <a:rect l="l" t="t" r="r" b="b"/>
            <a:pathLst>
              <a:path w="645860" h="822275">
                <a:moveTo>
                  <a:pt x="0" y="0"/>
                </a:moveTo>
                <a:lnTo>
                  <a:pt x="645860" y="0"/>
                </a:lnTo>
                <a:lnTo>
                  <a:pt x="645860" y="822275"/>
                </a:lnTo>
                <a:lnTo>
                  <a:pt x="0" y="8222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842607" y="9313984"/>
            <a:ext cx="801428" cy="735857"/>
          </a:xfrm>
          <a:custGeom>
            <a:avLst/>
            <a:gdLst/>
            <a:ahLst/>
            <a:cxnLst/>
            <a:rect l="l" t="t" r="r" b="b"/>
            <a:pathLst>
              <a:path w="801428" h="735857">
                <a:moveTo>
                  <a:pt x="0" y="0"/>
                </a:moveTo>
                <a:lnTo>
                  <a:pt x="801429" y="0"/>
                </a:lnTo>
                <a:lnTo>
                  <a:pt x="801429" y="735857"/>
                </a:lnTo>
                <a:lnTo>
                  <a:pt x="0" y="7358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737017" y="9466012"/>
            <a:ext cx="660740" cy="798697"/>
          </a:xfrm>
          <a:custGeom>
            <a:avLst/>
            <a:gdLst/>
            <a:ahLst/>
            <a:cxnLst/>
            <a:rect l="l" t="t" r="r" b="b"/>
            <a:pathLst>
              <a:path w="660740" h="798697">
                <a:moveTo>
                  <a:pt x="0" y="0"/>
                </a:moveTo>
                <a:lnTo>
                  <a:pt x="660740" y="0"/>
                </a:lnTo>
                <a:lnTo>
                  <a:pt x="660740" y="798697"/>
                </a:lnTo>
                <a:lnTo>
                  <a:pt x="0" y="7986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7053611" y="9418826"/>
            <a:ext cx="775043" cy="868174"/>
          </a:xfrm>
          <a:custGeom>
            <a:avLst/>
            <a:gdLst/>
            <a:ahLst/>
            <a:cxnLst/>
            <a:rect l="l" t="t" r="r" b="b"/>
            <a:pathLst>
              <a:path w="775043" h="868174">
                <a:moveTo>
                  <a:pt x="0" y="0"/>
                </a:moveTo>
                <a:lnTo>
                  <a:pt x="775042" y="0"/>
                </a:lnTo>
                <a:lnTo>
                  <a:pt x="775042" y="868174"/>
                </a:lnTo>
                <a:lnTo>
                  <a:pt x="0" y="8681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9482381" y="9289529"/>
            <a:ext cx="833753" cy="868492"/>
          </a:xfrm>
          <a:custGeom>
            <a:avLst/>
            <a:gdLst/>
            <a:ahLst/>
            <a:cxnLst/>
            <a:rect l="l" t="t" r="r" b="b"/>
            <a:pathLst>
              <a:path w="833753" h="868492">
                <a:moveTo>
                  <a:pt x="0" y="0"/>
                </a:moveTo>
                <a:lnTo>
                  <a:pt x="833752" y="0"/>
                </a:lnTo>
                <a:lnTo>
                  <a:pt x="833752" y="868492"/>
                </a:lnTo>
                <a:lnTo>
                  <a:pt x="0" y="86849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3009065" y="9326053"/>
            <a:ext cx="928806" cy="896720"/>
          </a:xfrm>
          <a:custGeom>
            <a:avLst/>
            <a:gdLst/>
            <a:ahLst/>
            <a:cxnLst/>
            <a:rect l="l" t="t" r="r" b="b"/>
            <a:pathLst>
              <a:path w="928806" h="896720">
                <a:moveTo>
                  <a:pt x="0" y="0"/>
                </a:moveTo>
                <a:lnTo>
                  <a:pt x="928806" y="0"/>
                </a:lnTo>
                <a:lnTo>
                  <a:pt x="928806" y="896720"/>
                </a:lnTo>
                <a:lnTo>
                  <a:pt x="0" y="8967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4721607" y="9333321"/>
            <a:ext cx="889451" cy="889451"/>
          </a:xfrm>
          <a:custGeom>
            <a:avLst/>
            <a:gdLst/>
            <a:ahLst/>
            <a:cxnLst/>
            <a:rect l="l" t="t" r="r" b="b"/>
            <a:pathLst>
              <a:path w="889451" h="889451">
                <a:moveTo>
                  <a:pt x="0" y="0"/>
                </a:moveTo>
                <a:lnTo>
                  <a:pt x="889451" y="0"/>
                </a:lnTo>
                <a:lnTo>
                  <a:pt x="889451" y="889452"/>
                </a:lnTo>
                <a:lnTo>
                  <a:pt x="0" y="88945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15154775" y="9481494"/>
            <a:ext cx="787256" cy="767216"/>
          </a:xfrm>
          <a:custGeom>
            <a:avLst/>
            <a:gdLst/>
            <a:ahLst/>
            <a:cxnLst/>
            <a:rect l="l" t="t" r="r" b="b"/>
            <a:pathLst>
              <a:path w="787256" h="767216">
                <a:moveTo>
                  <a:pt x="0" y="0"/>
                </a:moveTo>
                <a:lnTo>
                  <a:pt x="787256" y="0"/>
                </a:lnTo>
                <a:lnTo>
                  <a:pt x="787256" y="767217"/>
                </a:lnTo>
                <a:lnTo>
                  <a:pt x="0" y="76721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a:off x="8256989" y="9410318"/>
            <a:ext cx="897806" cy="767216"/>
          </a:xfrm>
          <a:custGeom>
            <a:avLst/>
            <a:gdLst/>
            <a:ahLst/>
            <a:cxnLst/>
            <a:rect l="l" t="t" r="r" b="b"/>
            <a:pathLst>
              <a:path w="897806" h="767216">
                <a:moveTo>
                  <a:pt x="0" y="0"/>
                </a:moveTo>
                <a:lnTo>
                  <a:pt x="897806" y="0"/>
                </a:lnTo>
                <a:lnTo>
                  <a:pt x="897806" y="767217"/>
                </a:lnTo>
                <a:lnTo>
                  <a:pt x="0" y="76721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Freeform 11"/>
          <p:cNvSpPr/>
          <p:nvPr/>
        </p:nvSpPr>
        <p:spPr>
          <a:xfrm>
            <a:off x="12022397" y="9390805"/>
            <a:ext cx="796168" cy="767216"/>
          </a:xfrm>
          <a:custGeom>
            <a:avLst/>
            <a:gdLst/>
            <a:ahLst/>
            <a:cxnLst/>
            <a:rect l="l" t="t" r="r" b="b"/>
            <a:pathLst>
              <a:path w="796168" h="767216">
                <a:moveTo>
                  <a:pt x="0" y="0"/>
                </a:moveTo>
                <a:lnTo>
                  <a:pt x="796168" y="0"/>
                </a:lnTo>
                <a:lnTo>
                  <a:pt x="796168" y="767216"/>
                </a:lnTo>
                <a:lnTo>
                  <a:pt x="0" y="767216"/>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2" name="Freeform 12"/>
          <p:cNvSpPr/>
          <p:nvPr/>
        </p:nvSpPr>
        <p:spPr>
          <a:xfrm>
            <a:off x="10643719" y="9186291"/>
            <a:ext cx="978628" cy="991244"/>
          </a:xfrm>
          <a:custGeom>
            <a:avLst/>
            <a:gdLst/>
            <a:ahLst/>
            <a:cxnLst/>
            <a:rect l="l" t="t" r="r" b="b"/>
            <a:pathLst>
              <a:path w="978628" h="991244">
                <a:moveTo>
                  <a:pt x="0" y="0"/>
                </a:moveTo>
                <a:lnTo>
                  <a:pt x="978628" y="0"/>
                </a:lnTo>
                <a:lnTo>
                  <a:pt x="978628" y="991244"/>
                </a:lnTo>
                <a:lnTo>
                  <a:pt x="0" y="99124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3" name="Freeform 13"/>
          <p:cNvSpPr/>
          <p:nvPr/>
        </p:nvSpPr>
        <p:spPr>
          <a:xfrm>
            <a:off x="16156402" y="9420377"/>
            <a:ext cx="788162" cy="922318"/>
          </a:xfrm>
          <a:custGeom>
            <a:avLst/>
            <a:gdLst/>
            <a:ahLst/>
            <a:cxnLst/>
            <a:rect l="l" t="t" r="r" b="b"/>
            <a:pathLst>
              <a:path w="788162" h="922318">
                <a:moveTo>
                  <a:pt x="0" y="0"/>
                </a:moveTo>
                <a:lnTo>
                  <a:pt x="788163" y="0"/>
                </a:lnTo>
                <a:lnTo>
                  <a:pt x="788163" y="922317"/>
                </a:lnTo>
                <a:lnTo>
                  <a:pt x="0" y="922317"/>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4" name="Freeform 14"/>
          <p:cNvSpPr/>
          <p:nvPr/>
        </p:nvSpPr>
        <p:spPr>
          <a:xfrm>
            <a:off x="2505274" y="9511132"/>
            <a:ext cx="958932" cy="922318"/>
          </a:xfrm>
          <a:custGeom>
            <a:avLst/>
            <a:gdLst/>
            <a:ahLst/>
            <a:cxnLst/>
            <a:rect l="l" t="t" r="r" b="b"/>
            <a:pathLst>
              <a:path w="958932" h="922318">
                <a:moveTo>
                  <a:pt x="0" y="0"/>
                </a:moveTo>
                <a:lnTo>
                  <a:pt x="958932" y="0"/>
                </a:lnTo>
                <a:lnTo>
                  <a:pt x="958932" y="922317"/>
                </a:lnTo>
                <a:lnTo>
                  <a:pt x="0" y="922317"/>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5" name="Freeform 15"/>
          <p:cNvSpPr/>
          <p:nvPr/>
        </p:nvSpPr>
        <p:spPr>
          <a:xfrm>
            <a:off x="14128371" y="9313984"/>
            <a:ext cx="926524" cy="950724"/>
          </a:xfrm>
          <a:custGeom>
            <a:avLst/>
            <a:gdLst/>
            <a:ahLst/>
            <a:cxnLst/>
            <a:rect l="l" t="t" r="r" b="b"/>
            <a:pathLst>
              <a:path w="926524" h="950724">
                <a:moveTo>
                  <a:pt x="0" y="0"/>
                </a:moveTo>
                <a:lnTo>
                  <a:pt x="926524" y="0"/>
                </a:lnTo>
                <a:lnTo>
                  <a:pt x="926524" y="950725"/>
                </a:lnTo>
                <a:lnTo>
                  <a:pt x="0" y="950725"/>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6" name="Freeform 16"/>
          <p:cNvSpPr/>
          <p:nvPr/>
        </p:nvSpPr>
        <p:spPr>
          <a:xfrm>
            <a:off x="169584" y="6977342"/>
            <a:ext cx="811663" cy="811663"/>
          </a:xfrm>
          <a:custGeom>
            <a:avLst/>
            <a:gdLst/>
            <a:ahLst/>
            <a:cxnLst/>
            <a:rect l="l" t="t" r="r" b="b"/>
            <a:pathLst>
              <a:path w="811663" h="811663">
                <a:moveTo>
                  <a:pt x="0" y="0"/>
                </a:moveTo>
                <a:lnTo>
                  <a:pt x="811663" y="0"/>
                </a:lnTo>
                <a:lnTo>
                  <a:pt x="811663" y="811663"/>
                </a:lnTo>
                <a:lnTo>
                  <a:pt x="0" y="811663"/>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7" name="Freeform 17"/>
          <p:cNvSpPr/>
          <p:nvPr/>
        </p:nvSpPr>
        <p:spPr>
          <a:xfrm>
            <a:off x="17073329" y="8119833"/>
            <a:ext cx="1064254" cy="799158"/>
          </a:xfrm>
          <a:custGeom>
            <a:avLst/>
            <a:gdLst/>
            <a:ahLst/>
            <a:cxnLst/>
            <a:rect l="l" t="t" r="r" b="b"/>
            <a:pathLst>
              <a:path w="1064254" h="799158">
                <a:moveTo>
                  <a:pt x="0" y="0"/>
                </a:moveTo>
                <a:lnTo>
                  <a:pt x="1064254" y="0"/>
                </a:lnTo>
                <a:lnTo>
                  <a:pt x="1064254" y="799158"/>
                </a:lnTo>
                <a:lnTo>
                  <a:pt x="0" y="799158"/>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8" name="Freeform 18"/>
          <p:cNvSpPr/>
          <p:nvPr/>
        </p:nvSpPr>
        <p:spPr>
          <a:xfrm>
            <a:off x="362700" y="2102421"/>
            <a:ext cx="640421" cy="891725"/>
          </a:xfrm>
          <a:custGeom>
            <a:avLst/>
            <a:gdLst/>
            <a:ahLst/>
            <a:cxnLst/>
            <a:rect l="l" t="t" r="r" b="b"/>
            <a:pathLst>
              <a:path w="640421" h="891725">
                <a:moveTo>
                  <a:pt x="0" y="0"/>
                </a:moveTo>
                <a:lnTo>
                  <a:pt x="640421" y="0"/>
                </a:lnTo>
                <a:lnTo>
                  <a:pt x="640421" y="891725"/>
                </a:lnTo>
                <a:lnTo>
                  <a:pt x="0" y="891725"/>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19" name="Freeform 19"/>
          <p:cNvSpPr/>
          <p:nvPr/>
        </p:nvSpPr>
        <p:spPr>
          <a:xfrm>
            <a:off x="16982390" y="140377"/>
            <a:ext cx="734267" cy="745105"/>
          </a:xfrm>
          <a:custGeom>
            <a:avLst/>
            <a:gdLst/>
            <a:ahLst/>
            <a:cxnLst/>
            <a:rect l="l" t="t" r="r" b="b"/>
            <a:pathLst>
              <a:path w="734267" h="745105">
                <a:moveTo>
                  <a:pt x="0" y="0"/>
                </a:moveTo>
                <a:lnTo>
                  <a:pt x="734267" y="0"/>
                </a:lnTo>
                <a:lnTo>
                  <a:pt x="734267" y="745104"/>
                </a:lnTo>
                <a:lnTo>
                  <a:pt x="0" y="745104"/>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20" name="Freeform 20"/>
          <p:cNvSpPr/>
          <p:nvPr/>
        </p:nvSpPr>
        <p:spPr>
          <a:xfrm>
            <a:off x="16775428" y="1348646"/>
            <a:ext cx="1148191" cy="989531"/>
          </a:xfrm>
          <a:custGeom>
            <a:avLst/>
            <a:gdLst/>
            <a:ahLst/>
            <a:cxnLst/>
            <a:rect l="l" t="t" r="r" b="b"/>
            <a:pathLst>
              <a:path w="1148191" h="989531">
                <a:moveTo>
                  <a:pt x="0" y="0"/>
                </a:moveTo>
                <a:lnTo>
                  <a:pt x="1148190" y="0"/>
                </a:lnTo>
                <a:lnTo>
                  <a:pt x="1148190" y="989531"/>
                </a:lnTo>
                <a:lnTo>
                  <a:pt x="0" y="989531"/>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21" name="Freeform 21"/>
          <p:cNvSpPr/>
          <p:nvPr/>
        </p:nvSpPr>
        <p:spPr>
          <a:xfrm>
            <a:off x="222733" y="-167088"/>
            <a:ext cx="884472" cy="884472"/>
          </a:xfrm>
          <a:custGeom>
            <a:avLst/>
            <a:gdLst/>
            <a:ahLst/>
            <a:cxnLst/>
            <a:rect l="l" t="t" r="r" b="b"/>
            <a:pathLst>
              <a:path w="884472" h="884472">
                <a:moveTo>
                  <a:pt x="0" y="0"/>
                </a:moveTo>
                <a:lnTo>
                  <a:pt x="884471" y="0"/>
                </a:lnTo>
                <a:lnTo>
                  <a:pt x="884471" y="884472"/>
                </a:lnTo>
                <a:lnTo>
                  <a:pt x="0" y="884472"/>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22" name="Freeform 22"/>
          <p:cNvSpPr/>
          <p:nvPr/>
        </p:nvSpPr>
        <p:spPr>
          <a:xfrm>
            <a:off x="161307" y="717384"/>
            <a:ext cx="1023765" cy="1040796"/>
          </a:xfrm>
          <a:custGeom>
            <a:avLst/>
            <a:gdLst/>
            <a:ahLst/>
            <a:cxnLst/>
            <a:rect l="l" t="t" r="r" b="b"/>
            <a:pathLst>
              <a:path w="1023765" h="1040796">
                <a:moveTo>
                  <a:pt x="0" y="0"/>
                </a:moveTo>
                <a:lnTo>
                  <a:pt x="1023765" y="0"/>
                </a:lnTo>
                <a:lnTo>
                  <a:pt x="1023765" y="1040796"/>
                </a:lnTo>
                <a:lnTo>
                  <a:pt x="0" y="1040796"/>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23" name="Freeform 23"/>
          <p:cNvSpPr/>
          <p:nvPr/>
        </p:nvSpPr>
        <p:spPr>
          <a:xfrm>
            <a:off x="17073329" y="6698866"/>
            <a:ext cx="1027960" cy="1043133"/>
          </a:xfrm>
          <a:custGeom>
            <a:avLst/>
            <a:gdLst/>
            <a:ahLst/>
            <a:cxnLst/>
            <a:rect l="l" t="t" r="r" b="b"/>
            <a:pathLst>
              <a:path w="1027960" h="1043133">
                <a:moveTo>
                  <a:pt x="0" y="0"/>
                </a:moveTo>
                <a:lnTo>
                  <a:pt x="1027960" y="0"/>
                </a:lnTo>
                <a:lnTo>
                  <a:pt x="1027960" y="1043132"/>
                </a:lnTo>
                <a:lnTo>
                  <a:pt x="0" y="1043132"/>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sp>
        <p:nvSpPr>
          <p:cNvPr id="24" name="Freeform 24"/>
          <p:cNvSpPr/>
          <p:nvPr/>
        </p:nvSpPr>
        <p:spPr>
          <a:xfrm>
            <a:off x="191673" y="4432940"/>
            <a:ext cx="789574" cy="975879"/>
          </a:xfrm>
          <a:custGeom>
            <a:avLst/>
            <a:gdLst/>
            <a:ahLst/>
            <a:cxnLst/>
            <a:rect l="l" t="t" r="r" b="b"/>
            <a:pathLst>
              <a:path w="789574" h="975879">
                <a:moveTo>
                  <a:pt x="0" y="0"/>
                </a:moveTo>
                <a:lnTo>
                  <a:pt x="789574" y="0"/>
                </a:lnTo>
                <a:lnTo>
                  <a:pt x="789574" y="975879"/>
                </a:lnTo>
                <a:lnTo>
                  <a:pt x="0" y="975879"/>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sp>
      <p:sp>
        <p:nvSpPr>
          <p:cNvPr id="25" name="Freeform 25"/>
          <p:cNvSpPr/>
          <p:nvPr/>
        </p:nvSpPr>
        <p:spPr>
          <a:xfrm>
            <a:off x="74116" y="9390805"/>
            <a:ext cx="1181705" cy="887353"/>
          </a:xfrm>
          <a:custGeom>
            <a:avLst/>
            <a:gdLst/>
            <a:ahLst/>
            <a:cxnLst/>
            <a:rect l="l" t="t" r="r" b="b"/>
            <a:pathLst>
              <a:path w="1181705" h="887353">
                <a:moveTo>
                  <a:pt x="0" y="0"/>
                </a:moveTo>
                <a:lnTo>
                  <a:pt x="1181705" y="0"/>
                </a:lnTo>
                <a:lnTo>
                  <a:pt x="1181705" y="887353"/>
                </a:lnTo>
                <a:lnTo>
                  <a:pt x="0" y="887353"/>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26" name="Freeform 26"/>
          <p:cNvSpPr/>
          <p:nvPr/>
        </p:nvSpPr>
        <p:spPr>
          <a:xfrm>
            <a:off x="16959541" y="2700127"/>
            <a:ext cx="964077" cy="978307"/>
          </a:xfrm>
          <a:custGeom>
            <a:avLst/>
            <a:gdLst/>
            <a:ahLst/>
            <a:cxnLst/>
            <a:rect l="l" t="t" r="r" b="b"/>
            <a:pathLst>
              <a:path w="964077" h="978307">
                <a:moveTo>
                  <a:pt x="0" y="0"/>
                </a:moveTo>
                <a:lnTo>
                  <a:pt x="964077" y="0"/>
                </a:lnTo>
                <a:lnTo>
                  <a:pt x="964077" y="978307"/>
                </a:lnTo>
                <a:lnTo>
                  <a:pt x="0" y="978307"/>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27" name="Freeform 27"/>
          <p:cNvSpPr/>
          <p:nvPr/>
        </p:nvSpPr>
        <p:spPr>
          <a:xfrm>
            <a:off x="125423" y="8069160"/>
            <a:ext cx="1079092" cy="1061434"/>
          </a:xfrm>
          <a:custGeom>
            <a:avLst/>
            <a:gdLst/>
            <a:ahLst/>
            <a:cxnLst/>
            <a:rect l="l" t="t" r="r" b="b"/>
            <a:pathLst>
              <a:path w="1079092" h="1061434">
                <a:moveTo>
                  <a:pt x="0" y="0"/>
                </a:moveTo>
                <a:lnTo>
                  <a:pt x="1079091" y="0"/>
                </a:lnTo>
                <a:lnTo>
                  <a:pt x="1079091" y="1061434"/>
                </a:lnTo>
                <a:lnTo>
                  <a:pt x="0" y="1061434"/>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sp>
      <p:sp>
        <p:nvSpPr>
          <p:cNvPr id="28" name="Freeform 28"/>
          <p:cNvSpPr/>
          <p:nvPr/>
        </p:nvSpPr>
        <p:spPr>
          <a:xfrm>
            <a:off x="134312" y="5777254"/>
            <a:ext cx="1236499" cy="858804"/>
          </a:xfrm>
          <a:custGeom>
            <a:avLst/>
            <a:gdLst/>
            <a:ahLst/>
            <a:cxnLst/>
            <a:rect l="l" t="t" r="r" b="b"/>
            <a:pathLst>
              <a:path w="1236499" h="858804">
                <a:moveTo>
                  <a:pt x="0" y="0"/>
                </a:moveTo>
                <a:lnTo>
                  <a:pt x="1236498" y="0"/>
                </a:lnTo>
                <a:lnTo>
                  <a:pt x="1236498" y="858805"/>
                </a:lnTo>
                <a:lnTo>
                  <a:pt x="0" y="858805"/>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sp>
      <p:sp>
        <p:nvSpPr>
          <p:cNvPr id="29" name="Freeform 29"/>
          <p:cNvSpPr/>
          <p:nvPr/>
        </p:nvSpPr>
        <p:spPr>
          <a:xfrm>
            <a:off x="161307" y="3250251"/>
            <a:ext cx="1043208" cy="1029931"/>
          </a:xfrm>
          <a:custGeom>
            <a:avLst/>
            <a:gdLst/>
            <a:ahLst/>
            <a:cxnLst/>
            <a:rect l="l" t="t" r="r" b="b"/>
            <a:pathLst>
              <a:path w="1043208" h="1029931">
                <a:moveTo>
                  <a:pt x="0" y="0"/>
                </a:moveTo>
                <a:lnTo>
                  <a:pt x="1043207" y="0"/>
                </a:lnTo>
                <a:lnTo>
                  <a:pt x="1043207" y="1029930"/>
                </a:lnTo>
                <a:lnTo>
                  <a:pt x="0" y="1029930"/>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sp>
      <p:sp>
        <p:nvSpPr>
          <p:cNvPr id="30" name="Freeform 30"/>
          <p:cNvSpPr/>
          <p:nvPr/>
        </p:nvSpPr>
        <p:spPr>
          <a:xfrm>
            <a:off x="17158936" y="9213574"/>
            <a:ext cx="893040" cy="1072428"/>
          </a:xfrm>
          <a:custGeom>
            <a:avLst/>
            <a:gdLst/>
            <a:ahLst/>
            <a:cxnLst/>
            <a:rect l="l" t="t" r="r" b="b"/>
            <a:pathLst>
              <a:path w="893040" h="1072428">
                <a:moveTo>
                  <a:pt x="0" y="0"/>
                </a:moveTo>
                <a:lnTo>
                  <a:pt x="893040" y="0"/>
                </a:lnTo>
                <a:lnTo>
                  <a:pt x="893040" y="1072429"/>
                </a:lnTo>
                <a:lnTo>
                  <a:pt x="0" y="1072429"/>
                </a:lnTo>
                <a:lnTo>
                  <a:pt x="0" y="0"/>
                </a:lnTo>
                <a:close/>
              </a:path>
            </a:pathLst>
          </a:custGeom>
          <a:blipFill>
            <a:blip r:embed="rId54">
              <a:extLst>
                <a:ext uri="{96DAC541-7B7A-43D3-8B79-37D633B846F1}">
                  <asvg:svgBlip xmlns:asvg="http://schemas.microsoft.com/office/drawing/2016/SVG/main" r:embed="rId55"/>
                </a:ext>
              </a:extLst>
            </a:blip>
            <a:stretch>
              <a:fillRect/>
            </a:stretch>
          </a:blipFill>
        </p:spPr>
      </p:sp>
      <p:sp>
        <p:nvSpPr>
          <p:cNvPr id="31" name="Freeform 31"/>
          <p:cNvSpPr/>
          <p:nvPr/>
        </p:nvSpPr>
        <p:spPr>
          <a:xfrm>
            <a:off x="16929697" y="3954659"/>
            <a:ext cx="1023765" cy="1040796"/>
          </a:xfrm>
          <a:custGeom>
            <a:avLst/>
            <a:gdLst/>
            <a:ahLst/>
            <a:cxnLst/>
            <a:rect l="l" t="t" r="r" b="b"/>
            <a:pathLst>
              <a:path w="1023765" h="1040796">
                <a:moveTo>
                  <a:pt x="0" y="0"/>
                </a:moveTo>
                <a:lnTo>
                  <a:pt x="1023765" y="0"/>
                </a:lnTo>
                <a:lnTo>
                  <a:pt x="1023765" y="1040796"/>
                </a:lnTo>
                <a:lnTo>
                  <a:pt x="0" y="1040796"/>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32" name="Freeform 32"/>
          <p:cNvSpPr/>
          <p:nvPr/>
        </p:nvSpPr>
        <p:spPr>
          <a:xfrm>
            <a:off x="16981159" y="5269862"/>
            <a:ext cx="980529" cy="1070022"/>
          </a:xfrm>
          <a:custGeom>
            <a:avLst/>
            <a:gdLst/>
            <a:ahLst/>
            <a:cxnLst/>
            <a:rect l="l" t="t" r="r" b="b"/>
            <a:pathLst>
              <a:path w="980529" h="1070022">
                <a:moveTo>
                  <a:pt x="0" y="0"/>
                </a:moveTo>
                <a:lnTo>
                  <a:pt x="980529" y="0"/>
                </a:lnTo>
                <a:lnTo>
                  <a:pt x="980529" y="1070022"/>
                </a:lnTo>
                <a:lnTo>
                  <a:pt x="0" y="1070022"/>
                </a:lnTo>
                <a:lnTo>
                  <a:pt x="0" y="0"/>
                </a:lnTo>
                <a:close/>
              </a:path>
            </a:pathLst>
          </a:custGeom>
          <a:blipFill>
            <a:blip r:embed="rId56">
              <a:extLst>
                <a:ext uri="{96DAC541-7B7A-43D3-8B79-37D633B846F1}">
                  <asvg:svgBlip xmlns:asvg="http://schemas.microsoft.com/office/drawing/2016/SVG/main" r:embed="rId57"/>
                </a:ext>
              </a:extLst>
            </a:blip>
            <a:stretch>
              <a:fillRect/>
            </a:stretch>
          </a:blipFill>
        </p:spPr>
      </p:sp>
      <p:sp>
        <p:nvSpPr>
          <p:cNvPr id="33" name="TextBox 33"/>
          <p:cNvSpPr txBox="1"/>
          <p:nvPr/>
        </p:nvSpPr>
        <p:spPr>
          <a:xfrm>
            <a:off x="4091832" y="455779"/>
            <a:ext cx="10125926" cy="1067687"/>
          </a:xfrm>
          <a:prstGeom prst="rect">
            <a:avLst/>
          </a:prstGeom>
        </p:spPr>
        <p:txBody>
          <a:bodyPr lIns="0" tIns="0" rIns="0" bIns="0" rtlCol="0" anchor="t">
            <a:spAutoFit/>
          </a:bodyPr>
          <a:lstStyle/>
          <a:p>
            <a:pPr algn="ctr">
              <a:lnSpc>
                <a:spcPts val="8684"/>
              </a:lnSpc>
              <a:spcBef>
                <a:spcPct val="0"/>
              </a:spcBef>
            </a:pPr>
            <a:r>
              <a:rPr lang="en-US" sz="6680">
                <a:solidFill>
                  <a:srgbClr val="000000"/>
                </a:solidFill>
                <a:latin typeface="Sorts Mill Goudy"/>
              </a:rPr>
              <a:t>CONCLUSION</a:t>
            </a:r>
          </a:p>
        </p:txBody>
      </p:sp>
      <p:sp>
        <p:nvSpPr>
          <p:cNvPr id="34" name="TextBox 34"/>
          <p:cNvSpPr txBox="1"/>
          <p:nvPr/>
        </p:nvSpPr>
        <p:spPr>
          <a:xfrm>
            <a:off x="3464206" y="1980131"/>
            <a:ext cx="11119482" cy="3616375"/>
          </a:xfrm>
          <a:prstGeom prst="rect">
            <a:avLst/>
          </a:prstGeom>
        </p:spPr>
        <p:txBody>
          <a:bodyPr lIns="0" tIns="0" rIns="0" bIns="0" rtlCol="0" anchor="t">
            <a:spAutoFit/>
          </a:bodyPr>
          <a:lstStyle/>
          <a:p>
            <a:pPr algn="just">
              <a:lnSpc>
                <a:spcPts val="4739"/>
              </a:lnSpc>
              <a:spcBef>
                <a:spcPct val="0"/>
              </a:spcBef>
            </a:pPr>
            <a:r>
              <a:rPr lang="en-US" sz="3645" dirty="0">
                <a:solidFill>
                  <a:srgbClr val="000000"/>
                </a:solidFill>
                <a:latin typeface="Sorts Mill Goudy"/>
              </a:rPr>
              <a:t>In conclusion, our Liquor Sales Management project aims to empower liquor businesses with the tools and insights. By </a:t>
            </a:r>
            <a:r>
              <a:rPr lang="en-US" sz="3645" dirty="0" err="1">
                <a:solidFill>
                  <a:srgbClr val="000000"/>
                </a:solidFill>
                <a:latin typeface="Sorts Mill Goudy"/>
              </a:rPr>
              <a:t>utilising</a:t>
            </a:r>
            <a:r>
              <a:rPr lang="en-US" sz="3645" dirty="0">
                <a:solidFill>
                  <a:srgbClr val="000000"/>
                </a:solidFill>
                <a:latin typeface="Sorts Mill Goudy"/>
              </a:rPr>
              <a:t> the potential of technology, we aim to revolutionize liquor sales management and propel the industry towards sustainable growth and success. Cheers to a successful and streamlined future.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solidFill>
              <a:srgbClr val="9B4922"/>
            </a:soli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216476"/>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alphaModFix amt="27000"/>
            </a:blip>
            <a:stretch>
              <a:fillRect t="-90524" b="-101973"/>
            </a:stretch>
          </a:blipFill>
        </p:spPr>
      </p:sp>
      <p:sp>
        <p:nvSpPr>
          <p:cNvPr id="7" name="TextBox 7"/>
          <p:cNvSpPr txBox="1"/>
          <p:nvPr/>
        </p:nvSpPr>
        <p:spPr>
          <a:xfrm>
            <a:off x="4784763" y="1901752"/>
            <a:ext cx="9168362" cy="1695867"/>
          </a:xfrm>
          <a:prstGeom prst="rect">
            <a:avLst/>
          </a:prstGeom>
        </p:spPr>
        <p:txBody>
          <a:bodyPr lIns="0" tIns="0" rIns="0" bIns="0" rtlCol="0" anchor="t">
            <a:spAutoFit/>
          </a:bodyPr>
          <a:lstStyle/>
          <a:p>
            <a:pPr algn="ctr">
              <a:lnSpc>
                <a:spcPts val="13774"/>
              </a:lnSpc>
            </a:pPr>
            <a:r>
              <a:rPr lang="en-US" sz="9981" spc="-199">
                <a:solidFill>
                  <a:srgbClr val="2A2E30"/>
                </a:solidFill>
                <a:latin typeface="RoxboroughCF"/>
              </a:rPr>
              <a:t>Content</a:t>
            </a:r>
          </a:p>
        </p:txBody>
      </p:sp>
      <p:sp>
        <p:nvSpPr>
          <p:cNvPr id="8" name="TextBox 8"/>
          <p:cNvSpPr txBox="1"/>
          <p:nvPr/>
        </p:nvSpPr>
        <p:spPr>
          <a:xfrm>
            <a:off x="1147418" y="5615625"/>
            <a:ext cx="1840320" cy="1032230"/>
          </a:xfrm>
          <a:prstGeom prst="rect">
            <a:avLst/>
          </a:prstGeom>
        </p:spPr>
        <p:txBody>
          <a:bodyPr lIns="0" tIns="0" rIns="0" bIns="0" rtlCol="0" anchor="t">
            <a:spAutoFit/>
          </a:bodyPr>
          <a:lstStyle/>
          <a:p>
            <a:pPr marL="0" lvl="0" indent="0" algn="ctr">
              <a:lnSpc>
                <a:spcPts val="8411"/>
              </a:lnSpc>
              <a:spcBef>
                <a:spcPct val="0"/>
              </a:spcBef>
            </a:pPr>
            <a:r>
              <a:rPr lang="en-US" sz="6095" u="none" strike="noStrike" spc="975">
                <a:solidFill>
                  <a:srgbClr val="764B36"/>
                </a:solidFill>
                <a:latin typeface="Montserrat"/>
              </a:rPr>
              <a:t>01</a:t>
            </a:r>
          </a:p>
        </p:txBody>
      </p:sp>
      <p:sp>
        <p:nvSpPr>
          <p:cNvPr id="9" name="TextBox 9"/>
          <p:cNvSpPr txBox="1"/>
          <p:nvPr/>
        </p:nvSpPr>
        <p:spPr>
          <a:xfrm>
            <a:off x="433808" y="6923859"/>
            <a:ext cx="3267539" cy="615553"/>
          </a:xfrm>
          <a:prstGeom prst="rect">
            <a:avLst/>
          </a:prstGeom>
        </p:spPr>
        <p:txBody>
          <a:bodyPr lIns="0" tIns="0" rIns="0" bIns="0" rtlCol="0" anchor="t">
            <a:spAutoFit/>
          </a:bodyPr>
          <a:lstStyle/>
          <a:p>
            <a:pPr algn="ctr">
              <a:lnSpc>
                <a:spcPts val="4838"/>
              </a:lnSpc>
            </a:pPr>
            <a:r>
              <a:rPr lang="en-US" sz="3506" dirty="0">
                <a:solidFill>
                  <a:srgbClr val="764B36"/>
                </a:solidFill>
                <a:latin typeface="Sorts Mill Goudy"/>
              </a:rPr>
              <a:t>Title</a:t>
            </a:r>
          </a:p>
        </p:txBody>
      </p:sp>
      <p:sp>
        <p:nvSpPr>
          <p:cNvPr id="10" name="TextBox 10"/>
          <p:cNvSpPr txBox="1"/>
          <p:nvPr/>
        </p:nvSpPr>
        <p:spPr>
          <a:xfrm>
            <a:off x="4637907" y="5615625"/>
            <a:ext cx="1840320" cy="1032230"/>
          </a:xfrm>
          <a:prstGeom prst="rect">
            <a:avLst/>
          </a:prstGeom>
        </p:spPr>
        <p:txBody>
          <a:bodyPr lIns="0" tIns="0" rIns="0" bIns="0" rtlCol="0" anchor="t">
            <a:spAutoFit/>
          </a:bodyPr>
          <a:lstStyle/>
          <a:p>
            <a:pPr marL="0" lvl="0" indent="0" algn="ctr">
              <a:lnSpc>
                <a:spcPts val="8411"/>
              </a:lnSpc>
              <a:spcBef>
                <a:spcPct val="0"/>
              </a:spcBef>
            </a:pPr>
            <a:r>
              <a:rPr lang="en-US" sz="6095" spc="975">
                <a:solidFill>
                  <a:srgbClr val="764B36"/>
                </a:solidFill>
                <a:latin typeface="Montserrat"/>
              </a:rPr>
              <a:t>02</a:t>
            </a:r>
          </a:p>
        </p:txBody>
      </p:sp>
      <p:sp>
        <p:nvSpPr>
          <p:cNvPr id="11" name="TextBox 11"/>
          <p:cNvSpPr txBox="1"/>
          <p:nvPr/>
        </p:nvSpPr>
        <p:spPr>
          <a:xfrm>
            <a:off x="8232790" y="5615625"/>
            <a:ext cx="1840320" cy="1032230"/>
          </a:xfrm>
          <a:prstGeom prst="rect">
            <a:avLst/>
          </a:prstGeom>
        </p:spPr>
        <p:txBody>
          <a:bodyPr lIns="0" tIns="0" rIns="0" bIns="0" rtlCol="0" anchor="t">
            <a:spAutoFit/>
          </a:bodyPr>
          <a:lstStyle/>
          <a:p>
            <a:pPr marL="0" lvl="0" indent="0" algn="ctr">
              <a:lnSpc>
                <a:spcPts val="8411"/>
              </a:lnSpc>
              <a:spcBef>
                <a:spcPct val="0"/>
              </a:spcBef>
            </a:pPr>
            <a:r>
              <a:rPr lang="en-US" sz="6095" spc="975">
                <a:solidFill>
                  <a:srgbClr val="764B36"/>
                </a:solidFill>
                <a:latin typeface="Montserrat"/>
              </a:rPr>
              <a:t>03</a:t>
            </a:r>
          </a:p>
        </p:txBody>
      </p:sp>
      <p:sp>
        <p:nvSpPr>
          <p:cNvPr id="12" name="TextBox 12"/>
          <p:cNvSpPr txBox="1"/>
          <p:nvPr/>
        </p:nvSpPr>
        <p:spPr>
          <a:xfrm>
            <a:off x="11594978" y="5615625"/>
            <a:ext cx="1840320" cy="1032230"/>
          </a:xfrm>
          <a:prstGeom prst="rect">
            <a:avLst/>
          </a:prstGeom>
        </p:spPr>
        <p:txBody>
          <a:bodyPr lIns="0" tIns="0" rIns="0" bIns="0" rtlCol="0" anchor="t">
            <a:spAutoFit/>
          </a:bodyPr>
          <a:lstStyle/>
          <a:p>
            <a:pPr marL="0" lvl="0" indent="0" algn="ctr">
              <a:lnSpc>
                <a:spcPts val="8411"/>
              </a:lnSpc>
              <a:spcBef>
                <a:spcPct val="0"/>
              </a:spcBef>
            </a:pPr>
            <a:r>
              <a:rPr lang="en-US" sz="6095" spc="975">
                <a:solidFill>
                  <a:srgbClr val="764B36"/>
                </a:solidFill>
                <a:latin typeface="Montserrat"/>
              </a:rPr>
              <a:t>04</a:t>
            </a:r>
          </a:p>
        </p:txBody>
      </p:sp>
      <p:sp>
        <p:nvSpPr>
          <p:cNvPr id="13" name="TextBox 13"/>
          <p:cNvSpPr txBox="1"/>
          <p:nvPr/>
        </p:nvSpPr>
        <p:spPr>
          <a:xfrm>
            <a:off x="14957165" y="5615625"/>
            <a:ext cx="1840320" cy="1032230"/>
          </a:xfrm>
          <a:prstGeom prst="rect">
            <a:avLst/>
          </a:prstGeom>
        </p:spPr>
        <p:txBody>
          <a:bodyPr lIns="0" tIns="0" rIns="0" bIns="0" rtlCol="0" anchor="t">
            <a:spAutoFit/>
          </a:bodyPr>
          <a:lstStyle/>
          <a:p>
            <a:pPr marL="0" lvl="0" indent="0" algn="ctr">
              <a:lnSpc>
                <a:spcPts val="8411"/>
              </a:lnSpc>
              <a:spcBef>
                <a:spcPct val="0"/>
              </a:spcBef>
            </a:pPr>
            <a:r>
              <a:rPr lang="en-US" sz="6095" spc="975">
                <a:solidFill>
                  <a:srgbClr val="764B36"/>
                </a:solidFill>
                <a:latin typeface="Montserrat"/>
              </a:rPr>
              <a:t>05</a:t>
            </a:r>
          </a:p>
        </p:txBody>
      </p:sp>
      <p:sp>
        <p:nvSpPr>
          <p:cNvPr id="14" name="TextBox 14"/>
          <p:cNvSpPr txBox="1"/>
          <p:nvPr/>
        </p:nvSpPr>
        <p:spPr>
          <a:xfrm>
            <a:off x="3924297" y="6923859"/>
            <a:ext cx="3267539" cy="596120"/>
          </a:xfrm>
          <a:prstGeom prst="rect">
            <a:avLst/>
          </a:prstGeom>
        </p:spPr>
        <p:txBody>
          <a:bodyPr lIns="0" tIns="0" rIns="0" bIns="0" rtlCol="0" anchor="t">
            <a:spAutoFit/>
          </a:bodyPr>
          <a:lstStyle/>
          <a:p>
            <a:pPr algn="ctr">
              <a:lnSpc>
                <a:spcPts val="4838"/>
              </a:lnSpc>
            </a:pPr>
            <a:r>
              <a:rPr lang="en-US" sz="3506">
                <a:solidFill>
                  <a:srgbClr val="764B36"/>
                </a:solidFill>
                <a:latin typeface="Sorts Mill Goudy"/>
              </a:rPr>
              <a:t>Statistics</a:t>
            </a:r>
          </a:p>
        </p:txBody>
      </p:sp>
      <p:sp>
        <p:nvSpPr>
          <p:cNvPr id="15" name="TextBox 15"/>
          <p:cNvSpPr txBox="1"/>
          <p:nvPr/>
        </p:nvSpPr>
        <p:spPr>
          <a:xfrm>
            <a:off x="7735174" y="6866930"/>
            <a:ext cx="3267539" cy="596120"/>
          </a:xfrm>
          <a:prstGeom prst="rect">
            <a:avLst/>
          </a:prstGeom>
        </p:spPr>
        <p:txBody>
          <a:bodyPr lIns="0" tIns="0" rIns="0" bIns="0" rtlCol="0" anchor="t">
            <a:spAutoFit/>
          </a:bodyPr>
          <a:lstStyle/>
          <a:p>
            <a:pPr algn="ctr">
              <a:lnSpc>
                <a:spcPts val="4838"/>
              </a:lnSpc>
            </a:pPr>
            <a:r>
              <a:rPr lang="en-US" sz="3506">
                <a:solidFill>
                  <a:srgbClr val="764B36"/>
                </a:solidFill>
                <a:latin typeface="Sorts Mill Goudy"/>
              </a:rPr>
              <a:t>Introduction</a:t>
            </a:r>
          </a:p>
        </p:txBody>
      </p:sp>
      <p:sp>
        <p:nvSpPr>
          <p:cNvPr id="16" name="TextBox 16"/>
          <p:cNvSpPr txBox="1"/>
          <p:nvPr/>
        </p:nvSpPr>
        <p:spPr>
          <a:xfrm>
            <a:off x="10881368" y="6866930"/>
            <a:ext cx="3267539" cy="596120"/>
          </a:xfrm>
          <a:prstGeom prst="rect">
            <a:avLst/>
          </a:prstGeom>
        </p:spPr>
        <p:txBody>
          <a:bodyPr lIns="0" tIns="0" rIns="0" bIns="0" rtlCol="0" anchor="t">
            <a:spAutoFit/>
          </a:bodyPr>
          <a:lstStyle/>
          <a:p>
            <a:pPr algn="ctr">
              <a:lnSpc>
                <a:spcPts val="4838"/>
              </a:lnSpc>
            </a:pPr>
            <a:r>
              <a:rPr lang="en-US" sz="3506">
                <a:solidFill>
                  <a:srgbClr val="764B36"/>
                </a:solidFill>
                <a:latin typeface="Sorts Mill Goudy"/>
              </a:rPr>
              <a:t>Purpose</a:t>
            </a:r>
          </a:p>
        </p:txBody>
      </p:sp>
      <p:sp>
        <p:nvSpPr>
          <p:cNvPr id="17" name="TextBox 17"/>
          <p:cNvSpPr txBox="1"/>
          <p:nvPr/>
        </p:nvSpPr>
        <p:spPr>
          <a:xfrm>
            <a:off x="14243555" y="6866930"/>
            <a:ext cx="3267539" cy="596120"/>
          </a:xfrm>
          <a:prstGeom prst="rect">
            <a:avLst/>
          </a:prstGeom>
        </p:spPr>
        <p:txBody>
          <a:bodyPr lIns="0" tIns="0" rIns="0" bIns="0" rtlCol="0" anchor="t">
            <a:spAutoFit/>
          </a:bodyPr>
          <a:lstStyle/>
          <a:p>
            <a:pPr algn="ctr">
              <a:lnSpc>
                <a:spcPts val="4838"/>
              </a:lnSpc>
            </a:pPr>
            <a:r>
              <a:rPr lang="en-US" sz="3506">
                <a:solidFill>
                  <a:srgbClr val="764B36"/>
                </a:solidFill>
                <a:latin typeface="Sorts Mill Goudy"/>
              </a:rPr>
              <a:t>DBT Diagram</a:t>
            </a:r>
          </a:p>
        </p:txBody>
      </p:sp>
      <p:sp>
        <p:nvSpPr>
          <p:cNvPr id="18" name="TextBox 18"/>
          <p:cNvSpPr txBox="1"/>
          <p:nvPr/>
        </p:nvSpPr>
        <p:spPr>
          <a:xfrm>
            <a:off x="1327917" y="7681791"/>
            <a:ext cx="1840320" cy="1032230"/>
          </a:xfrm>
          <a:prstGeom prst="rect">
            <a:avLst/>
          </a:prstGeom>
        </p:spPr>
        <p:txBody>
          <a:bodyPr lIns="0" tIns="0" rIns="0" bIns="0" rtlCol="0" anchor="t">
            <a:spAutoFit/>
          </a:bodyPr>
          <a:lstStyle/>
          <a:p>
            <a:pPr marL="0" lvl="0" indent="0" algn="ctr">
              <a:lnSpc>
                <a:spcPts val="8411"/>
              </a:lnSpc>
              <a:spcBef>
                <a:spcPct val="0"/>
              </a:spcBef>
            </a:pPr>
            <a:r>
              <a:rPr lang="en-US" sz="6095" spc="975">
                <a:solidFill>
                  <a:srgbClr val="764B36"/>
                </a:solidFill>
                <a:latin typeface="Montserrat"/>
              </a:rPr>
              <a:t>06</a:t>
            </a:r>
          </a:p>
        </p:txBody>
      </p:sp>
      <p:sp>
        <p:nvSpPr>
          <p:cNvPr id="19" name="TextBox 19"/>
          <p:cNvSpPr txBox="1"/>
          <p:nvPr/>
        </p:nvSpPr>
        <p:spPr>
          <a:xfrm>
            <a:off x="614307" y="8990025"/>
            <a:ext cx="3267539" cy="596120"/>
          </a:xfrm>
          <a:prstGeom prst="rect">
            <a:avLst/>
          </a:prstGeom>
        </p:spPr>
        <p:txBody>
          <a:bodyPr lIns="0" tIns="0" rIns="0" bIns="0" rtlCol="0" anchor="t">
            <a:spAutoFit/>
          </a:bodyPr>
          <a:lstStyle/>
          <a:p>
            <a:pPr algn="ctr">
              <a:lnSpc>
                <a:spcPts val="4838"/>
              </a:lnSpc>
            </a:pPr>
            <a:r>
              <a:rPr lang="en-US" sz="3506">
                <a:solidFill>
                  <a:srgbClr val="764B36"/>
                </a:solidFill>
                <a:latin typeface="Sorts Mill Goudy"/>
              </a:rPr>
              <a:t>Tables</a:t>
            </a:r>
          </a:p>
        </p:txBody>
      </p:sp>
      <p:sp>
        <p:nvSpPr>
          <p:cNvPr id="20" name="TextBox 20"/>
          <p:cNvSpPr txBox="1"/>
          <p:nvPr/>
        </p:nvSpPr>
        <p:spPr>
          <a:xfrm>
            <a:off x="5130454" y="7681791"/>
            <a:ext cx="1216223" cy="1032230"/>
          </a:xfrm>
          <a:prstGeom prst="rect">
            <a:avLst/>
          </a:prstGeom>
        </p:spPr>
        <p:txBody>
          <a:bodyPr lIns="0" tIns="0" rIns="0" bIns="0" rtlCol="0" anchor="t">
            <a:spAutoFit/>
          </a:bodyPr>
          <a:lstStyle/>
          <a:p>
            <a:pPr marL="0" lvl="0" indent="0" algn="ctr">
              <a:lnSpc>
                <a:spcPts val="8411"/>
              </a:lnSpc>
              <a:spcBef>
                <a:spcPct val="0"/>
              </a:spcBef>
            </a:pPr>
            <a:r>
              <a:rPr lang="en-US" sz="6095" spc="975">
                <a:solidFill>
                  <a:srgbClr val="764B36"/>
                </a:solidFill>
                <a:latin typeface="Montserrat"/>
              </a:rPr>
              <a:t>07</a:t>
            </a:r>
          </a:p>
        </p:txBody>
      </p:sp>
      <p:sp>
        <p:nvSpPr>
          <p:cNvPr id="21" name="TextBox 21"/>
          <p:cNvSpPr txBox="1"/>
          <p:nvPr/>
        </p:nvSpPr>
        <p:spPr>
          <a:xfrm>
            <a:off x="8308827" y="7681791"/>
            <a:ext cx="1840320" cy="1032230"/>
          </a:xfrm>
          <a:prstGeom prst="rect">
            <a:avLst/>
          </a:prstGeom>
        </p:spPr>
        <p:txBody>
          <a:bodyPr lIns="0" tIns="0" rIns="0" bIns="0" rtlCol="0" anchor="t">
            <a:spAutoFit/>
          </a:bodyPr>
          <a:lstStyle/>
          <a:p>
            <a:pPr marL="0" lvl="0" indent="0" algn="ctr">
              <a:lnSpc>
                <a:spcPts val="8411"/>
              </a:lnSpc>
              <a:spcBef>
                <a:spcPct val="0"/>
              </a:spcBef>
            </a:pPr>
            <a:r>
              <a:rPr lang="en-US" sz="6095" spc="975">
                <a:solidFill>
                  <a:srgbClr val="764B36"/>
                </a:solidFill>
                <a:latin typeface="Montserrat"/>
              </a:rPr>
              <a:t>08</a:t>
            </a:r>
          </a:p>
        </p:txBody>
      </p:sp>
      <p:sp>
        <p:nvSpPr>
          <p:cNvPr id="22" name="TextBox 22"/>
          <p:cNvSpPr txBox="1"/>
          <p:nvPr/>
        </p:nvSpPr>
        <p:spPr>
          <a:xfrm>
            <a:off x="11775476" y="7681791"/>
            <a:ext cx="1840320" cy="1032230"/>
          </a:xfrm>
          <a:prstGeom prst="rect">
            <a:avLst/>
          </a:prstGeom>
        </p:spPr>
        <p:txBody>
          <a:bodyPr lIns="0" tIns="0" rIns="0" bIns="0" rtlCol="0" anchor="t">
            <a:spAutoFit/>
          </a:bodyPr>
          <a:lstStyle/>
          <a:p>
            <a:pPr marL="0" lvl="0" indent="0" algn="ctr">
              <a:lnSpc>
                <a:spcPts val="8411"/>
              </a:lnSpc>
              <a:spcBef>
                <a:spcPct val="0"/>
              </a:spcBef>
            </a:pPr>
            <a:r>
              <a:rPr lang="en-US" sz="6095" spc="975">
                <a:solidFill>
                  <a:srgbClr val="764B36"/>
                </a:solidFill>
                <a:latin typeface="Montserrat"/>
              </a:rPr>
              <a:t>09</a:t>
            </a:r>
          </a:p>
        </p:txBody>
      </p:sp>
      <p:sp>
        <p:nvSpPr>
          <p:cNvPr id="23" name="TextBox 23"/>
          <p:cNvSpPr txBox="1"/>
          <p:nvPr/>
        </p:nvSpPr>
        <p:spPr>
          <a:xfrm>
            <a:off x="15137664" y="7681791"/>
            <a:ext cx="1840320" cy="1032230"/>
          </a:xfrm>
          <a:prstGeom prst="rect">
            <a:avLst/>
          </a:prstGeom>
        </p:spPr>
        <p:txBody>
          <a:bodyPr lIns="0" tIns="0" rIns="0" bIns="0" rtlCol="0" anchor="t">
            <a:spAutoFit/>
          </a:bodyPr>
          <a:lstStyle/>
          <a:p>
            <a:pPr marL="0" lvl="0" indent="0" algn="ctr">
              <a:lnSpc>
                <a:spcPts val="8411"/>
              </a:lnSpc>
              <a:spcBef>
                <a:spcPct val="0"/>
              </a:spcBef>
            </a:pPr>
            <a:r>
              <a:rPr lang="en-US" sz="6095" spc="975">
                <a:solidFill>
                  <a:srgbClr val="764B36"/>
                </a:solidFill>
                <a:latin typeface="Montserrat"/>
              </a:rPr>
              <a:t>10</a:t>
            </a:r>
          </a:p>
        </p:txBody>
      </p:sp>
      <p:sp>
        <p:nvSpPr>
          <p:cNvPr id="24" name="TextBox 24"/>
          <p:cNvSpPr txBox="1"/>
          <p:nvPr/>
        </p:nvSpPr>
        <p:spPr>
          <a:xfrm>
            <a:off x="4104796" y="8990025"/>
            <a:ext cx="3267539" cy="596120"/>
          </a:xfrm>
          <a:prstGeom prst="rect">
            <a:avLst/>
          </a:prstGeom>
        </p:spPr>
        <p:txBody>
          <a:bodyPr lIns="0" tIns="0" rIns="0" bIns="0" rtlCol="0" anchor="t">
            <a:spAutoFit/>
          </a:bodyPr>
          <a:lstStyle/>
          <a:p>
            <a:pPr algn="ctr">
              <a:lnSpc>
                <a:spcPts val="4838"/>
              </a:lnSpc>
            </a:pPr>
            <a:r>
              <a:rPr lang="en-US" sz="3506">
                <a:solidFill>
                  <a:srgbClr val="764B36"/>
                </a:solidFill>
                <a:latin typeface="Sorts Mill Goudy"/>
              </a:rPr>
              <a:t>Advantages</a:t>
            </a:r>
          </a:p>
        </p:txBody>
      </p:sp>
      <p:sp>
        <p:nvSpPr>
          <p:cNvPr id="25" name="TextBox 25"/>
          <p:cNvSpPr txBox="1"/>
          <p:nvPr/>
        </p:nvSpPr>
        <p:spPr>
          <a:xfrm>
            <a:off x="7510230" y="8990025"/>
            <a:ext cx="3267539" cy="596120"/>
          </a:xfrm>
          <a:prstGeom prst="rect">
            <a:avLst/>
          </a:prstGeom>
        </p:spPr>
        <p:txBody>
          <a:bodyPr lIns="0" tIns="0" rIns="0" bIns="0" rtlCol="0" anchor="t">
            <a:spAutoFit/>
          </a:bodyPr>
          <a:lstStyle/>
          <a:p>
            <a:pPr algn="ctr">
              <a:lnSpc>
                <a:spcPts val="4838"/>
              </a:lnSpc>
            </a:pPr>
            <a:r>
              <a:rPr lang="en-US" sz="3506">
                <a:solidFill>
                  <a:srgbClr val="764B36"/>
                </a:solidFill>
                <a:latin typeface="Sorts Mill Goudy"/>
              </a:rPr>
              <a:t>Future Scope</a:t>
            </a:r>
          </a:p>
        </p:txBody>
      </p:sp>
      <p:sp>
        <p:nvSpPr>
          <p:cNvPr id="26" name="TextBox 26"/>
          <p:cNvSpPr txBox="1"/>
          <p:nvPr/>
        </p:nvSpPr>
        <p:spPr>
          <a:xfrm>
            <a:off x="11061866" y="8933096"/>
            <a:ext cx="3267539" cy="596120"/>
          </a:xfrm>
          <a:prstGeom prst="rect">
            <a:avLst/>
          </a:prstGeom>
        </p:spPr>
        <p:txBody>
          <a:bodyPr lIns="0" tIns="0" rIns="0" bIns="0" rtlCol="0" anchor="t">
            <a:spAutoFit/>
          </a:bodyPr>
          <a:lstStyle/>
          <a:p>
            <a:pPr algn="ctr">
              <a:lnSpc>
                <a:spcPts val="4838"/>
              </a:lnSpc>
            </a:pPr>
            <a:r>
              <a:rPr lang="en-US" sz="3506" dirty="0">
                <a:solidFill>
                  <a:srgbClr val="764B36"/>
                </a:solidFill>
                <a:latin typeface="Sorts Mill Goudy"/>
              </a:rPr>
              <a:t>Business Queries</a:t>
            </a:r>
          </a:p>
        </p:txBody>
      </p:sp>
      <p:sp>
        <p:nvSpPr>
          <p:cNvPr id="27" name="TextBox 27"/>
          <p:cNvSpPr txBox="1"/>
          <p:nvPr/>
        </p:nvSpPr>
        <p:spPr>
          <a:xfrm>
            <a:off x="14424054" y="8933096"/>
            <a:ext cx="3267539" cy="596120"/>
          </a:xfrm>
          <a:prstGeom prst="rect">
            <a:avLst/>
          </a:prstGeom>
        </p:spPr>
        <p:txBody>
          <a:bodyPr lIns="0" tIns="0" rIns="0" bIns="0" rtlCol="0" anchor="t">
            <a:spAutoFit/>
          </a:bodyPr>
          <a:lstStyle/>
          <a:p>
            <a:pPr algn="ctr">
              <a:lnSpc>
                <a:spcPts val="4838"/>
              </a:lnSpc>
            </a:pPr>
            <a:r>
              <a:rPr lang="en-US" sz="3506">
                <a:solidFill>
                  <a:srgbClr val="764B36"/>
                </a:solidFill>
                <a:latin typeface="Sorts Mill Goudy"/>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TO" dirty="0"/>
          </a:p>
        </p:txBody>
      </p:sp>
      <p:grpSp>
        <p:nvGrpSpPr>
          <p:cNvPr id="3" name="Group 3"/>
          <p:cNvGrpSpPr/>
          <p:nvPr/>
        </p:nvGrpSpPr>
        <p:grpSpPr>
          <a:xfrm>
            <a:off x="5265670" y="-1"/>
            <a:ext cx="1710961" cy="10287001"/>
            <a:chOff x="0" y="0"/>
            <a:chExt cx="450623" cy="2811518"/>
          </a:xfrm>
        </p:grpSpPr>
        <p:sp>
          <p:nvSpPr>
            <p:cNvPr id="4" name="Freeform 4"/>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solidFill>
              <a:srgbClr val="9B4922"/>
            </a:solidFill>
            <a:ln cap="sq">
              <a:noFill/>
              <a:prstDash val="solid"/>
              <a:miter/>
            </a:ln>
          </p:spPr>
          <p:txBody>
            <a:bodyPr/>
            <a:lstStyle/>
            <a:p>
              <a:endParaRPr lang="en-TO"/>
            </a:p>
          </p:txBody>
        </p:sp>
        <p:sp>
          <p:nvSpPr>
            <p:cNvPr id="5" name="TextBox 5"/>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8" name="TextBox 8"/>
          <p:cNvSpPr txBox="1"/>
          <p:nvPr/>
        </p:nvSpPr>
        <p:spPr>
          <a:xfrm>
            <a:off x="10088903" y="156301"/>
            <a:ext cx="5325326" cy="879342"/>
          </a:xfrm>
          <a:prstGeom prst="rect">
            <a:avLst/>
          </a:prstGeom>
        </p:spPr>
        <p:txBody>
          <a:bodyPr lIns="0" tIns="0" rIns="0" bIns="0" rtlCol="0" anchor="t">
            <a:spAutoFit/>
          </a:bodyPr>
          <a:lstStyle/>
          <a:p>
            <a:pPr marL="0" lvl="0" indent="0" algn="l">
              <a:lnSpc>
                <a:spcPts val="7291"/>
              </a:lnSpc>
              <a:spcBef>
                <a:spcPct val="0"/>
              </a:spcBef>
            </a:pPr>
            <a:r>
              <a:rPr lang="en-US" sz="5283" u="none" strike="noStrike" spc="845">
                <a:solidFill>
                  <a:srgbClr val="764B36"/>
                </a:solidFill>
                <a:latin typeface="Montserrat"/>
              </a:rPr>
              <a:t>STATISTICS</a:t>
            </a:r>
          </a:p>
        </p:txBody>
      </p:sp>
      <p:pic>
        <p:nvPicPr>
          <p:cNvPr id="9" name="Picture 9"/>
          <p:cNvPicPr>
            <a:picLocks noChangeAspect="1"/>
          </p:cNvPicPr>
          <p:nvPr/>
        </p:nvPicPr>
        <p:blipFill>
          <a:blip r:embed="rId3"/>
          <a:stretch>
            <a:fillRect/>
          </a:stretch>
        </p:blipFill>
        <p:spPr>
          <a:xfrm>
            <a:off x="6542490" y="390272"/>
            <a:ext cx="12418152" cy="10931574"/>
          </a:xfrm>
          <a:prstGeom prst="rect">
            <a:avLst/>
          </a:prstGeom>
        </p:spPr>
      </p:pic>
      <p:pic>
        <p:nvPicPr>
          <p:cNvPr id="11" name="Picture 10">
            <a:extLst>
              <a:ext uri="{FF2B5EF4-FFF2-40B4-BE49-F238E27FC236}">
                <a16:creationId xmlns:a16="http://schemas.microsoft.com/office/drawing/2014/main" id="{ECF91DD8-81B2-4518-A8E1-FA1CFFD1B2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71" y="0"/>
            <a:ext cx="5249399" cy="1028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293287" y="4229128"/>
            <a:ext cx="1828744" cy="182874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4B36"/>
            </a:soli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666358" y="4714098"/>
            <a:ext cx="1236499" cy="858804"/>
          </a:xfrm>
          <a:custGeom>
            <a:avLst/>
            <a:gdLst/>
            <a:ahLst/>
            <a:cxnLst/>
            <a:rect l="l" t="t" r="r" b="b"/>
            <a:pathLst>
              <a:path w="1236499" h="858804">
                <a:moveTo>
                  <a:pt x="0" y="0"/>
                </a:moveTo>
                <a:lnTo>
                  <a:pt x="1236499" y="0"/>
                </a:lnTo>
                <a:lnTo>
                  <a:pt x="1236499" y="858804"/>
                </a:lnTo>
                <a:lnTo>
                  <a:pt x="0" y="8588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293287" y="6625687"/>
            <a:ext cx="1828744" cy="182874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4B36"/>
            </a:solidFill>
          </p:spPr>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667136" y="6993824"/>
            <a:ext cx="1043208" cy="1029931"/>
          </a:xfrm>
          <a:custGeom>
            <a:avLst/>
            <a:gdLst/>
            <a:ahLst/>
            <a:cxnLst/>
            <a:rect l="l" t="t" r="r" b="b"/>
            <a:pathLst>
              <a:path w="1043208" h="1029931">
                <a:moveTo>
                  <a:pt x="0" y="0"/>
                </a:moveTo>
                <a:lnTo>
                  <a:pt x="1043207" y="0"/>
                </a:lnTo>
                <a:lnTo>
                  <a:pt x="1043207" y="1029930"/>
                </a:lnTo>
                <a:lnTo>
                  <a:pt x="0" y="10299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0" y="384269"/>
            <a:ext cx="12877800" cy="1448299"/>
            <a:chOff x="0" y="0"/>
            <a:chExt cx="1537211" cy="218865"/>
          </a:xfrm>
        </p:grpSpPr>
        <p:sp>
          <p:nvSpPr>
            <p:cNvPr id="12" name="Freeform 12"/>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764B36"/>
            </a:solidFill>
            <a:ln cap="sq">
              <a:noFill/>
              <a:prstDash val="solid"/>
              <a:miter/>
            </a:ln>
          </p:spPr>
        </p:sp>
        <p:sp>
          <p:nvSpPr>
            <p:cNvPr id="13" name="TextBox 13"/>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4" name="Freeform 14"/>
          <p:cNvSpPr/>
          <p:nvPr/>
        </p:nvSpPr>
        <p:spPr>
          <a:xfrm>
            <a:off x="0" y="0"/>
            <a:ext cx="18288000" cy="10287000"/>
          </a:xfrm>
          <a:custGeom>
            <a:avLst/>
            <a:gdLst/>
            <a:ahLst/>
            <a:cxnLst/>
            <a:rect l="l" t="t" r="r" b="b"/>
            <a:pathLst>
              <a:path w="18392425" h="11293124">
                <a:moveTo>
                  <a:pt x="0" y="0"/>
                </a:moveTo>
                <a:lnTo>
                  <a:pt x="18392425" y="0"/>
                </a:lnTo>
                <a:lnTo>
                  <a:pt x="18392425" y="11293124"/>
                </a:lnTo>
                <a:lnTo>
                  <a:pt x="0" y="11293124"/>
                </a:lnTo>
                <a:lnTo>
                  <a:pt x="0" y="0"/>
                </a:lnTo>
                <a:close/>
              </a:path>
            </a:pathLst>
          </a:custGeom>
          <a:blipFill>
            <a:blip r:embed="rId7">
              <a:alphaModFix amt="18000"/>
            </a:blip>
            <a:stretch>
              <a:fillRect l="-1984" t="-10903"/>
            </a:stretch>
          </a:blipFill>
        </p:spPr>
        <p:txBody>
          <a:bodyPr/>
          <a:lstStyle/>
          <a:p>
            <a:endParaRPr lang="en-TO"/>
          </a:p>
        </p:txBody>
      </p:sp>
      <p:sp>
        <p:nvSpPr>
          <p:cNvPr id="15" name="TextBox 15"/>
          <p:cNvSpPr txBox="1"/>
          <p:nvPr/>
        </p:nvSpPr>
        <p:spPr>
          <a:xfrm>
            <a:off x="2432766" y="3326669"/>
            <a:ext cx="15410762" cy="5931631"/>
          </a:xfrm>
          <a:prstGeom prst="rect">
            <a:avLst/>
          </a:prstGeom>
        </p:spPr>
        <p:txBody>
          <a:bodyPr lIns="0" tIns="0" rIns="0" bIns="0" rtlCol="0" anchor="t">
            <a:spAutoFit/>
          </a:bodyPr>
          <a:lstStyle/>
          <a:p>
            <a:pPr>
              <a:lnSpc>
                <a:spcPts val="5898"/>
              </a:lnSpc>
            </a:pPr>
            <a:endParaRPr dirty="0"/>
          </a:p>
          <a:p>
            <a:pPr>
              <a:lnSpc>
                <a:spcPts val="5898"/>
              </a:lnSpc>
            </a:pPr>
            <a:endParaRPr dirty="0"/>
          </a:p>
          <a:p>
            <a:pPr marL="0" lvl="0" indent="0" algn="l">
              <a:lnSpc>
                <a:spcPts val="5898"/>
              </a:lnSpc>
              <a:spcBef>
                <a:spcPct val="0"/>
              </a:spcBef>
            </a:pPr>
            <a:r>
              <a:rPr lang="en-US" sz="4274" dirty="0">
                <a:solidFill>
                  <a:srgbClr val="5C3420"/>
                </a:solidFill>
                <a:latin typeface="Sorts Mill Goudy"/>
              </a:rPr>
              <a:t>Liquor sales management is about keeping track of alcohol products that are sold. It involves managing inventory, sales, and customer information. This is important for businesses to track what they sell, how much they have, and who they sell to. It helps businesses make decisions about what products to stock, how to price them, and how to improve their sales.</a:t>
            </a:r>
          </a:p>
        </p:txBody>
      </p:sp>
      <p:sp>
        <p:nvSpPr>
          <p:cNvPr id="16" name="TextBox 16"/>
          <p:cNvSpPr txBox="1"/>
          <p:nvPr/>
        </p:nvSpPr>
        <p:spPr>
          <a:xfrm>
            <a:off x="2122031" y="446149"/>
            <a:ext cx="7416941" cy="1132046"/>
          </a:xfrm>
          <a:prstGeom prst="rect">
            <a:avLst/>
          </a:prstGeom>
        </p:spPr>
        <p:txBody>
          <a:bodyPr lIns="0" tIns="0" rIns="0" bIns="0" rtlCol="0" anchor="t">
            <a:spAutoFit/>
          </a:bodyPr>
          <a:lstStyle/>
          <a:p>
            <a:pPr marL="0" lvl="0" indent="0" algn="ctr">
              <a:lnSpc>
                <a:spcPts val="9286"/>
              </a:lnSpc>
              <a:spcBef>
                <a:spcPct val="0"/>
              </a:spcBef>
            </a:pPr>
            <a:r>
              <a:rPr lang="en-US" sz="6729" spc="-134" dirty="0">
                <a:solidFill>
                  <a:srgbClr val="EFE7DD"/>
                </a:solidFill>
                <a:latin typeface="RoxboroughCF"/>
              </a:rPr>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grpSp>
        <p:nvGrpSpPr>
          <p:cNvPr id="3" name="Group 3"/>
          <p:cNvGrpSpPr/>
          <p:nvPr/>
        </p:nvGrpSpPr>
        <p:grpSpPr>
          <a:xfrm>
            <a:off x="504603" y="338411"/>
            <a:ext cx="17297178" cy="8919889"/>
            <a:chOff x="0" y="0"/>
            <a:chExt cx="4555635" cy="2349271"/>
          </a:xfrm>
        </p:grpSpPr>
        <p:sp>
          <p:nvSpPr>
            <p:cNvPr id="4" name="Freeform 4"/>
            <p:cNvSpPr/>
            <p:nvPr/>
          </p:nvSpPr>
          <p:spPr>
            <a:xfrm>
              <a:off x="0" y="0"/>
              <a:ext cx="4555635" cy="2349271"/>
            </a:xfrm>
            <a:custGeom>
              <a:avLst/>
              <a:gdLst/>
              <a:ahLst/>
              <a:cxnLst/>
              <a:rect l="l" t="t" r="r" b="b"/>
              <a:pathLst>
                <a:path w="4555635" h="2349271">
                  <a:moveTo>
                    <a:pt x="11190" y="0"/>
                  </a:moveTo>
                  <a:lnTo>
                    <a:pt x="4544446" y="0"/>
                  </a:lnTo>
                  <a:cubicBezTo>
                    <a:pt x="4547414" y="0"/>
                    <a:pt x="4550260" y="1179"/>
                    <a:pt x="4552358" y="3277"/>
                  </a:cubicBezTo>
                  <a:cubicBezTo>
                    <a:pt x="4554456" y="5376"/>
                    <a:pt x="4555635" y="8222"/>
                    <a:pt x="4555635" y="11190"/>
                  </a:cubicBezTo>
                  <a:lnTo>
                    <a:pt x="4555635" y="2338082"/>
                  </a:lnTo>
                  <a:cubicBezTo>
                    <a:pt x="4555635" y="2341049"/>
                    <a:pt x="4554456" y="2343895"/>
                    <a:pt x="4552358" y="2345994"/>
                  </a:cubicBezTo>
                  <a:cubicBezTo>
                    <a:pt x="4550260" y="2348092"/>
                    <a:pt x="4547414" y="2349271"/>
                    <a:pt x="4544446" y="2349271"/>
                  </a:cubicBezTo>
                  <a:lnTo>
                    <a:pt x="11190" y="2349271"/>
                  </a:lnTo>
                  <a:cubicBezTo>
                    <a:pt x="8222" y="2349271"/>
                    <a:pt x="5376" y="2348092"/>
                    <a:pt x="3277" y="2345994"/>
                  </a:cubicBezTo>
                  <a:cubicBezTo>
                    <a:pt x="1179" y="2343895"/>
                    <a:pt x="0" y="2341049"/>
                    <a:pt x="0" y="2338082"/>
                  </a:cubicBezTo>
                  <a:lnTo>
                    <a:pt x="0" y="11190"/>
                  </a:lnTo>
                  <a:cubicBezTo>
                    <a:pt x="0" y="8222"/>
                    <a:pt x="1179" y="5376"/>
                    <a:pt x="3277" y="3277"/>
                  </a:cubicBezTo>
                  <a:cubicBezTo>
                    <a:pt x="5376" y="1179"/>
                    <a:pt x="8222" y="0"/>
                    <a:pt x="11190" y="0"/>
                  </a:cubicBezTo>
                  <a:close/>
                </a:path>
              </a:pathLst>
            </a:custGeom>
            <a:solidFill>
              <a:srgbClr val="9B4922">
                <a:alpha val="86667"/>
              </a:srgbClr>
            </a:solidFill>
          </p:spPr>
        </p:sp>
        <p:sp>
          <p:nvSpPr>
            <p:cNvPr id="5" name="TextBox 5"/>
            <p:cNvSpPr txBox="1"/>
            <p:nvPr/>
          </p:nvSpPr>
          <p:spPr>
            <a:xfrm>
              <a:off x="0" y="-19050"/>
              <a:ext cx="4555635" cy="2368321"/>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495914" y="2825044"/>
            <a:ext cx="3234397" cy="5562594"/>
            <a:chOff x="0" y="0"/>
            <a:chExt cx="851858" cy="1465045"/>
          </a:xfrm>
        </p:grpSpPr>
        <p:sp>
          <p:nvSpPr>
            <p:cNvPr id="7" name="Freeform 7"/>
            <p:cNvSpPr/>
            <p:nvPr/>
          </p:nvSpPr>
          <p:spPr>
            <a:xfrm>
              <a:off x="0" y="0"/>
              <a:ext cx="851858" cy="1465045"/>
            </a:xfrm>
            <a:custGeom>
              <a:avLst/>
              <a:gdLst/>
              <a:ahLst/>
              <a:cxnLst/>
              <a:rect l="l" t="t" r="r" b="b"/>
              <a:pathLst>
                <a:path w="851858" h="1465045">
                  <a:moveTo>
                    <a:pt x="47872" y="0"/>
                  </a:moveTo>
                  <a:lnTo>
                    <a:pt x="803985" y="0"/>
                  </a:lnTo>
                  <a:cubicBezTo>
                    <a:pt x="816682" y="0"/>
                    <a:pt x="828858" y="5044"/>
                    <a:pt x="837836" y="14022"/>
                  </a:cubicBezTo>
                  <a:cubicBezTo>
                    <a:pt x="846814" y="22999"/>
                    <a:pt x="851858" y="35176"/>
                    <a:pt x="851858" y="47872"/>
                  </a:cubicBezTo>
                  <a:lnTo>
                    <a:pt x="851858" y="1417173"/>
                  </a:lnTo>
                  <a:cubicBezTo>
                    <a:pt x="851858" y="1429869"/>
                    <a:pt x="846814" y="1442046"/>
                    <a:pt x="837836" y="1451024"/>
                  </a:cubicBezTo>
                  <a:cubicBezTo>
                    <a:pt x="828858" y="1460002"/>
                    <a:pt x="816682" y="1465045"/>
                    <a:pt x="803985" y="1465045"/>
                  </a:cubicBezTo>
                  <a:lnTo>
                    <a:pt x="47872" y="1465045"/>
                  </a:lnTo>
                  <a:cubicBezTo>
                    <a:pt x="35176" y="1465045"/>
                    <a:pt x="22999" y="1460002"/>
                    <a:pt x="14022" y="1451024"/>
                  </a:cubicBezTo>
                  <a:cubicBezTo>
                    <a:pt x="5044" y="1442046"/>
                    <a:pt x="0" y="1429869"/>
                    <a:pt x="0" y="1417173"/>
                  </a:cubicBezTo>
                  <a:lnTo>
                    <a:pt x="0" y="47872"/>
                  </a:lnTo>
                  <a:cubicBezTo>
                    <a:pt x="0" y="35176"/>
                    <a:pt x="5044" y="22999"/>
                    <a:pt x="14022" y="14022"/>
                  </a:cubicBezTo>
                  <a:cubicBezTo>
                    <a:pt x="22999" y="5044"/>
                    <a:pt x="35176" y="0"/>
                    <a:pt x="47872" y="0"/>
                  </a:cubicBezTo>
                  <a:close/>
                </a:path>
              </a:pathLst>
            </a:custGeom>
            <a:solidFill>
              <a:srgbClr val="000000">
                <a:alpha val="0"/>
              </a:srgbClr>
            </a:solidFill>
            <a:ln w="57150" cap="sq">
              <a:solidFill>
                <a:srgbClr val="000000"/>
              </a:solidFill>
              <a:prstDash val="solid"/>
              <a:miter/>
            </a:ln>
          </p:spPr>
        </p:sp>
        <p:sp>
          <p:nvSpPr>
            <p:cNvPr id="8" name="TextBox 8"/>
            <p:cNvSpPr txBox="1"/>
            <p:nvPr/>
          </p:nvSpPr>
          <p:spPr>
            <a:xfrm>
              <a:off x="0" y="-28575"/>
              <a:ext cx="851858" cy="1493620"/>
            </a:xfrm>
            <a:prstGeom prst="rect">
              <a:avLst/>
            </a:prstGeom>
          </p:spPr>
          <p:txBody>
            <a:bodyPr lIns="50800" tIns="50800" rIns="50800" bIns="50800" rtlCol="0" anchor="ctr"/>
            <a:lstStyle/>
            <a:p>
              <a:pPr algn="ctr">
                <a:lnSpc>
                  <a:spcPts val="5199"/>
                </a:lnSpc>
              </a:pPr>
              <a:endParaRPr/>
            </a:p>
            <a:p>
              <a:pPr algn="ctr">
                <a:lnSpc>
                  <a:spcPts val="5199"/>
                </a:lnSpc>
              </a:pPr>
              <a:r>
                <a:rPr lang="en-US" sz="3999">
                  <a:solidFill>
                    <a:srgbClr val="FFFFFF"/>
                  </a:solidFill>
                  <a:latin typeface="Sorts Mill Goudy"/>
                </a:rPr>
                <a:t>Customer Relationship Management</a:t>
              </a:r>
            </a:p>
          </p:txBody>
        </p:sp>
      </p:grpSp>
      <p:grpSp>
        <p:nvGrpSpPr>
          <p:cNvPr id="9" name="Group 9"/>
          <p:cNvGrpSpPr/>
          <p:nvPr/>
        </p:nvGrpSpPr>
        <p:grpSpPr>
          <a:xfrm>
            <a:off x="5900738" y="2825044"/>
            <a:ext cx="3086100" cy="5562594"/>
            <a:chOff x="0" y="0"/>
            <a:chExt cx="812800" cy="1465045"/>
          </a:xfrm>
        </p:grpSpPr>
        <p:sp>
          <p:nvSpPr>
            <p:cNvPr id="10" name="Freeform 10"/>
            <p:cNvSpPr/>
            <p:nvPr/>
          </p:nvSpPr>
          <p:spPr>
            <a:xfrm>
              <a:off x="0" y="0"/>
              <a:ext cx="812800" cy="1465045"/>
            </a:xfrm>
            <a:custGeom>
              <a:avLst/>
              <a:gdLst/>
              <a:ahLst/>
              <a:cxnLst/>
              <a:rect l="l" t="t" r="r" b="b"/>
              <a:pathLst>
                <a:path w="812800" h="1465045">
                  <a:moveTo>
                    <a:pt x="50173" y="0"/>
                  </a:moveTo>
                  <a:lnTo>
                    <a:pt x="762627" y="0"/>
                  </a:lnTo>
                  <a:cubicBezTo>
                    <a:pt x="775934" y="0"/>
                    <a:pt x="788695" y="5286"/>
                    <a:pt x="798105" y="14695"/>
                  </a:cubicBezTo>
                  <a:cubicBezTo>
                    <a:pt x="807514" y="24105"/>
                    <a:pt x="812800" y="36866"/>
                    <a:pt x="812800" y="50173"/>
                  </a:cubicBezTo>
                  <a:lnTo>
                    <a:pt x="812800" y="1414872"/>
                  </a:lnTo>
                  <a:cubicBezTo>
                    <a:pt x="812800" y="1428179"/>
                    <a:pt x="807514" y="1440941"/>
                    <a:pt x="798105" y="1450350"/>
                  </a:cubicBezTo>
                  <a:cubicBezTo>
                    <a:pt x="788695" y="1459759"/>
                    <a:pt x="775934" y="1465045"/>
                    <a:pt x="762627" y="1465045"/>
                  </a:cubicBezTo>
                  <a:lnTo>
                    <a:pt x="50173" y="1465045"/>
                  </a:lnTo>
                  <a:cubicBezTo>
                    <a:pt x="36866" y="1465045"/>
                    <a:pt x="24105" y="1459759"/>
                    <a:pt x="14695" y="1450350"/>
                  </a:cubicBezTo>
                  <a:cubicBezTo>
                    <a:pt x="5286" y="1440941"/>
                    <a:pt x="0" y="1428179"/>
                    <a:pt x="0" y="1414872"/>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11" name="TextBox 11"/>
            <p:cNvSpPr txBox="1"/>
            <p:nvPr/>
          </p:nvSpPr>
          <p:spPr>
            <a:xfrm>
              <a:off x="0" y="-38100"/>
              <a:ext cx="812800" cy="1503145"/>
            </a:xfrm>
            <a:prstGeom prst="rect">
              <a:avLst/>
            </a:prstGeom>
          </p:spPr>
          <p:txBody>
            <a:bodyPr lIns="50800" tIns="50800" rIns="50800" bIns="50800" rtlCol="0" anchor="ctr"/>
            <a:lstStyle/>
            <a:p>
              <a:pPr algn="ctr">
                <a:lnSpc>
                  <a:spcPts val="5329"/>
                </a:lnSpc>
              </a:pPr>
              <a:endParaRPr/>
            </a:p>
            <a:p>
              <a:pPr algn="ctr">
                <a:lnSpc>
                  <a:spcPts val="5329"/>
                </a:lnSpc>
              </a:pPr>
              <a:r>
                <a:rPr lang="en-US" sz="4099">
                  <a:solidFill>
                    <a:srgbClr val="FFFFFF"/>
                  </a:solidFill>
                  <a:latin typeface="Sorts Mill Goudy"/>
                </a:rPr>
                <a:t>Easy data analysis</a:t>
              </a:r>
            </a:p>
          </p:txBody>
        </p:sp>
      </p:grpSp>
      <p:grpSp>
        <p:nvGrpSpPr>
          <p:cNvPr id="12" name="Group 12"/>
          <p:cNvGrpSpPr/>
          <p:nvPr/>
        </p:nvGrpSpPr>
        <p:grpSpPr>
          <a:xfrm>
            <a:off x="9301162" y="2825044"/>
            <a:ext cx="3086100" cy="5562594"/>
            <a:chOff x="0" y="0"/>
            <a:chExt cx="812800" cy="1465045"/>
          </a:xfrm>
        </p:grpSpPr>
        <p:sp>
          <p:nvSpPr>
            <p:cNvPr id="13" name="Freeform 13"/>
            <p:cNvSpPr/>
            <p:nvPr/>
          </p:nvSpPr>
          <p:spPr>
            <a:xfrm>
              <a:off x="0" y="0"/>
              <a:ext cx="812800" cy="1465045"/>
            </a:xfrm>
            <a:custGeom>
              <a:avLst/>
              <a:gdLst/>
              <a:ahLst/>
              <a:cxnLst/>
              <a:rect l="l" t="t" r="r" b="b"/>
              <a:pathLst>
                <a:path w="812800" h="1465045">
                  <a:moveTo>
                    <a:pt x="50173" y="0"/>
                  </a:moveTo>
                  <a:lnTo>
                    <a:pt x="762627" y="0"/>
                  </a:lnTo>
                  <a:cubicBezTo>
                    <a:pt x="775934" y="0"/>
                    <a:pt x="788695" y="5286"/>
                    <a:pt x="798105" y="14695"/>
                  </a:cubicBezTo>
                  <a:cubicBezTo>
                    <a:pt x="807514" y="24105"/>
                    <a:pt x="812800" y="36866"/>
                    <a:pt x="812800" y="50173"/>
                  </a:cubicBezTo>
                  <a:lnTo>
                    <a:pt x="812800" y="1414872"/>
                  </a:lnTo>
                  <a:cubicBezTo>
                    <a:pt x="812800" y="1428179"/>
                    <a:pt x="807514" y="1440941"/>
                    <a:pt x="798105" y="1450350"/>
                  </a:cubicBezTo>
                  <a:cubicBezTo>
                    <a:pt x="788695" y="1459759"/>
                    <a:pt x="775934" y="1465045"/>
                    <a:pt x="762627" y="1465045"/>
                  </a:cubicBezTo>
                  <a:lnTo>
                    <a:pt x="50173" y="1465045"/>
                  </a:lnTo>
                  <a:cubicBezTo>
                    <a:pt x="36866" y="1465045"/>
                    <a:pt x="24105" y="1459759"/>
                    <a:pt x="14695" y="1450350"/>
                  </a:cubicBezTo>
                  <a:cubicBezTo>
                    <a:pt x="5286" y="1440941"/>
                    <a:pt x="0" y="1428179"/>
                    <a:pt x="0" y="1414872"/>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14" name="TextBox 14"/>
            <p:cNvSpPr txBox="1"/>
            <p:nvPr/>
          </p:nvSpPr>
          <p:spPr>
            <a:xfrm>
              <a:off x="0" y="-28575"/>
              <a:ext cx="812800" cy="1493620"/>
            </a:xfrm>
            <a:prstGeom prst="rect">
              <a:avLst/>
            </a:prstGeom>
          </p:spPr>
          <p:txBody>
            <a:bodyPr lIns="50800" tIns="50800" rIns="50800" bIns="50800" rtlCol="0" anchor="ctr"/>
            <a:lstStyle/>
            <a:p>
              <a:pPr algn="ctr">
                <a:lnSpc>
                  <a:spcPts val="5199"/>
                </a:lnSpc>
              </a:pPr>
              <a:endParaRPr/>
            </a:p>
            <a:p>
              <a:pPr algn="ctr">
                <a:lnSpc>
                  <a:spcPts val="5199"/>
                </a:lnSpc>
              </a:pPr>
              <a:r>
                <a:rPr lang="en-US" sz="3999">
                  <a:solidFill>
                    <a:srgbClr val="FFFFFF"/>
                  </a:solidFill>
                  <a:latin typeface="Sorts Mill Goudy"/>
                </a:rPr>
                <a:t>Employee Productivity</a:t>
              </a:r>
            </a:p>
          </p:txBody>
        </p:sp>
      </p:grpSp>
      <p:grpSp>
        <p:nvGrpSpPr>
          <p:cNvPr id="15" name="Group 15"/>
          <p:cNvGrpSpPr/>
          <p:nvPr/>
        </p:nvGrpSpPr>
        <p:grpSpPr>
          <a:xfrm>
            <a:off x="12705986" y="2825044"/>
            <a:ext cx="3271471" cy="5562594"/>
            <a:chOff x="0" y="0"/>
            <a:chExt cx="861622" cy="1465045"/>
          </a:xfrm>
        </p:grpSpPr>
        <p:sp>
          <p:nvSpPr>
            <p:cNvPr id="16" name="Freeform 16"/>
            <p:cNvSpPr/>
            <p:nvPr/>
          </p:nvSpPr>
          <p:spPr>
            <a:xfrm>
              <a:off x="0" y="0"/>
              <a:ext cx="861622" cy="1465045"/>
            </a:xfrm>
            <a:custGeom>
              <a:avLst/>
              <a:gdLst/>
              <a:ahLst/>
              <a:cxnLst/>
              <a:rect l="l" t="t" r="r" b="b"/>
              <a:pathLst>
                <a:path w="861622" h="1465045">
                  <a:moveTo>
                    <a:pt x="47330" y="0"/>
                  </a:moveTo>
                  <a:lnTo>
                    <a:pt x="814292" y="0"/>
                  </a:lnTo>
                  <a:cubicBezTo>
                    <a:pt x="826845" y="0"/>
                    <a:pt x="838883" y="4987"/>
                    <a:pt x="847759" y="13863"/>
                  </a:cubicBezTo>
                  <a:cubicBezTo>
                    <a:pt x="856635" y="22739"/>
                    <a:pt x="861622" y="34777"/>
                    <a:pt x="861622" y="47330"/>
                  </a:cubicBezTo>
                  <a:lnTo>
                    <a:pt x="861622" y="1417715"/>
                  </a:lnTo>
                  <a:cubicBezTo>
                    <a:pt x="861622" y="1430268"/>
                    <a:pt x="856635" y="1442307"/>
                    <a:pt x="847759" y="1451183"/>
                  </a:cubicBezTo>
                  <a:cubicBezTo>
                    <a:pt x="838883" y="1460059"/>
                    <a:pt x="826845" y="1465045"/>
                    <a:pt x="814292" y="1465045"/>
                  </a:cubicBezTo>
                  <a:lnTo>
                    <a:pt x="47330" y="1465045"/>
                  </a:lnTo>
                  <a:cubicBezTo>
                    <a:pt x="21190" y="1465045"/>
                    <a:pt x="0" y="1443855"/>
                    <a:pt x="0" y="1417715"/>
                  </a:cubicBezTo>
                  <a:lnTo>
                    <a:pt x="0" y="47330"/>
                  </a:lnTo>
                  <a:cubicBezTo>
                    <a:pt x="0" y="34777"/>
                    <a:pt x="4987" y="22739"/>
                    <a:pt x="13863" y="13863"/>
                  </a:cubicBezTo>
                  <a:cubicBezTo>
                    <a:pt x="22739" y="4987"/>
                    <a:pt x="34777" y="0"/>
                    <a:pt x="47330" y="0"/>
                  </a:cubicBezTo>
                  <a:close/>
                </a:path>
              </a:pathLst>
            </a:custGeom>
            <a:solidFill>
              <a:srgbClr val="000000">
                <a:alpha val="0"/>
              </a:srgbClr>
            </a:solidFill>
            <a:ln w="57150" cap="sq">
              <a:solidFill>
                <a:srgbClr val="000000"/>
              </a:solidFill>
              <a:prstDash val="solid"/>
              <a:miter/>
            </a:ln>
          </p:spPr>
        </p:sp>
        <p:sp>
          <p:nvSpPr>
            <p:cNvPr id="17" name="TextBox 17"/>
            <p:cNvSpPr txBox="1"/>
            <p:nvPr/>
          </p:nvSpPr>
          <p:spPr>
            <a:xfrm>
              <a:off x="0" y="-28575"/>
              <a:ext cx="861622" cy="1493620"/>
            </a:xfrm>
            <a:prstGeom prst="rect">
              <a:avLst/>
            </a:prstGeom>
          </p:spPr>
          <p:txBody>
            <a:bodyPr lIns="50800" tIns="50800" rIns="50800" bIns="50800" rtlCol="0" anchor="ctr"/>
            <a:lstStyle/>
            <a:p>
              <a:pPr algn="ctr">
                <a:lnSpc>
                  <a:spcPts val="5199"/>
                </a:lnSpc>
              </a:pPr>
              <a:endParaRPr/>
            </a:p>
            <a:p>
              <a:pPr algn="ctr">
                <a:lnSpc>
                  <a:spcPts val="5199"/>
                </a:lnSpc>
              </a:pPr>
              <a:r>
                <a:rPr lang="en-US" sz="3999">
                  <a:solidFill>
                    <a:srgbClr val="FFFFFF"/>
                  </a:solidFill>
                  <a:latin typeface="Sorts Mill Goudy"/>
                </a:rPr>
                <a:t>Promotion Management</a:t>
              </a:r>
            </a:p>
          </p:txBody>
        </p:sp>
      </p:grpSp>
      <p:sp>
        <p:nvSpPr>
          <p:cNvPr id="18" name="TextBox 18"/>
          <p:cNvSpPr txBox="1"/>
          <p:nvPr/>
        </p:nvSpPr>
        <p:spPr>
          <a:xfrm>
            <a:off x="3731174" y="1247603"/>
            <a:ext cx="10906040" cy="805916"/>
          </a:xfrm>
          <a:prstGeom prst="rect">
            <a:avLst/>
          </a:prstGeom>
        </p:spPr>
        <p:txBody>
          <a:bodyPr lIns="0" tIns="0" rIns="0" bIns="0" rtlCol="0" anchor="t">
            <a:spAutoFit/>
          </a:bodyPr>
          <a:lstStyle/>
          <a:p>
            <a:pPr marL="0" lvl="0" indent="0" algn="ctr">
              <a:lnSpc>
                <a:spcPts val="6548"/>
              </a:lnSpc>
              <a:spcBef>
                <a:spcPct val="0"/>
              </a:spcBef>
            </a:pPr>
            <a:r>
              <a:rPr lang="en-US" sz="4745" spc="-94">
                <a:solidFill>
                  <a:srgbClr val="EFE7DD"/>
                </a:solidFill>
                <a:latin typeface="RoxboroughCF"/>
              </a:rPr>
              <a:t>PURPOSE AND IMPORTANCE </a:t>
            </a:r>
          </a:p>
        </p:txBody>
      </p:sp>
      <p:sp>
        <p:nvSpPr>
          <p:cNvPr id="19" name="Freeform 19"/>
          <p:cNvSpPr/>
          <p:nvPr/>
        </p:nvSpPr>
        <p:spPr>
          <a:xfrm>
            <a:off x="7011448" y="3103759"/>
            <a:ext cx="789574" cy="975879"/>
          </a:xfrm>
          <a:custGeom>
            <a:avLst/>
            <a:gdLst/>
            <a:ahLst/>
            <a:cxnLst/>
            <a:rect l="l" t="t" r="r" b="b"/>
            <a:pathLst>
              <a:path w="789574" h="975879">
                <a:moveTo>
                  <a:pt x="0" y="0"/>
                </a:moveTo>
                <a:lnTo>
                  <a:pt x="789575" y="0"/>
                </a:lnTo>
                <a:lnTo>
                  <a:pt x="789575" y="975879"/>
                </a:lnTo>
                <a:lnTo>
                  <a:pt x="0" y="9758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10107989" y="3115915"/>
            <a:ext cx="1397344" cy="1049278"/>
          </a:xfrm>
          <a:custGeom>
            <a:avLst/>
            <a:gdLst/>
            <a:ahLst/>
            <a:cxnLst/>
            <a:rect l="l" t="t" r="r" b="b"/>
            <a:pathLst>
              <a:path w="1397344" h="1049278">
                <a:moveTo>
                  <a:pt x="0" y="0"/>
                </a:moveTo>
                <a:lnTo>
                  <a:pt x="1397343" y="0"/>
                </a:lnTo>
                <a:lnTo>
                  <a:pt x="1397343" y="1049278"/>
                </a:lnTo>
                <a:lnTo>
                  <a:pt x="0" y="10492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13673138" y="3101331"/>
            <a:ext cx="964077" cy="978307"/>
          </a:xfrm>
          <a:custGeom>
            <a:avLst/>
            <a:gdLst/>
            <a:ahLst/>
            <a:cxnLst/>
            <a:rect l="l" t="t" r="r" b="b"/>
            <a:pathLst>
              <a:path w="964077" h="978307">
                <a:moveTo>
                  <a:pt x="0" y="0"/>
                </a:moveTo>
                <a:lnTo>
                  <a:pt x="964077" y="0"/>
                </a:lnTo>
                <a:lnTo>
                  <a:pt x="964077" y="978307"/>
                </a:lnTo>
                <a:lnTo>
                  <a:pt x="0" y="9783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Freeform 22"/>
          <p:cNvSpPr/>
          <p:nvPr/>
        </p:nvSpPr>
        <p:spPr>
          <a:xfrm>
            <a:off x="3573566" y="3103759"/>
            <a:ext cx="1079092" cy="1061434"/>
          </a:xfrm>
          <a:custGeom>
            <a:avLst/>
            <a:gdLst/>
            <a:ahLst/>
            <a:cxnLst/>
            <a:rect l="l" t="t" r="r" b="b"/>
            <a:pathLst>
              <a:path w="1079092" h="1061434">
                <a:moveTo>
                  <a:pt x="0" y="0"/>
                </a:moveTo>
                <a:lnTo>
                  <a:pt x="1079092" y="0"/>
                </a:lnTo>
                <a:lnTo>
                  <a:pt x="1079092" y="1061434"/>
                </a:lnTo>
                <a:lnTo>
                  <a:pt x="0" y="10614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38993"/>
            <a:ext cx="10144121" cy="1209109"/>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9B4922"/>
            </a:solidFill>
            <a:ln cap="sq">
              <a:noFill/>
              <a:prstDash val="solid"/>
              <a:miter/>
            </a:ln>
          </p:spPr>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4543166" y="224928"/>
            <a:ext cx="3314591" cy="3314591"/>
            <a:chOff x="0" y="0"/>
            <a:chExt cx="4872604" cy="4872604"/>
          </a:xfrm>
        </p:grpSpPr>
        <p:sp>
          <p:nvSpPr>
            <p:cNvPr id="7" name="Freeform 7"/>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C88A36">
                <a:alpha val="16863"/>
              </a:srgbClr>
            </a:solidFill>
          </p:spPr>
        </p:sp>
      </p:grpSp>
      <p:grpSp>
        <p:nvGrpSpPr>
          <p:cNvPr id="8" name="Group 8"/>
          <p:cNvGrpSpPr/>
          <p:nvPr/>
        </p:nvGrpSpPr>
        <p:grpSpPr>
          <a:xfrm>
            <a:off x="16630705" y="-1168666"/>
            <a:ext cx="3314591" cy="3326378"/>
            <a:chOff x="0" y="0"/>
            <a:chExt cx="4872604" cy="4889931"/>
          </a:xfrm>
        </p:grpSpPr>
        <p:sp>
          <p:nvSpPr>
            <p:cNvPr id="9" name="Freeform 9"/>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C88A36">
                <a:alpha val="16863"/>
              </a:srgbClr>
            </a:solidFill>
          </p:spPr>
        </p:sp>
      </p:grpSp>
      <p:grpSp>
        <p:nvGrpSpPr>
          <p:cNvPr id="10" name="Group 10"/>
          <p:cNvGrpSpPr/>
          <p:nvPr/>
        </p:nvGrpSpPr>
        <p:grpSpPr>
          <a:xfrm>
            <a:off x="16200461" y="1566642"/>
            <a:ext cx="3314591" cy="3315573"/>
            <a:chOff x="0" y="0"/>
            <a:chExt cx="4872604" cy="4874047"/>
          </a:xfrm>
        </p:grpSpPr>
        <p:sp>
          <p:nvSpPr>
            <p:cNvPr id="11" name="Freeform 11"/>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C88A36">
                <a:alpha val="16863"/>
              </a:srgbClr>
            </a:solidFill>
          </p:spPr>
        </p:sp>
      </p:grpSp>
      <p:grpSp>
        <p:nvGrpSpPr>
          <p:cNvPr id="12" name="Group 12"/>
          <p:cNvGrpSpPr/>
          <p:nvPr/>
        </p:nvGrpSpPr>
        <p:grpSpPr>
          <a:xfrm>
            <a:off x="15332147" y="1198148"/>
            <a:ext cx="1520413" cy="152041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4B36"/>
            </a:solidFill>
          </p:spPr>
        </p:sp>
        <p:sp>
          <p:nvSpPr>
            <p:cNvPr id="14" name="TextBox 1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17259300" y="2441108"/>
            <a:ext cx="1566642" cy="156664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4B36"/>
            </a:solidFill>
          </p:spPr>
        </p:sp>
        <p:sp>
          <p:nvSpPr>
            <p:cNvPr id="17" name="TextBox 1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0" y="1343822"/>
            <a:ext cx="5689104" cy="275488"/>
            <a:chOff x="0" y="0"/>
            <a:chExt cx="4519796" cy="218865"/>
          </a:xfrm>
        </p:grpSpPr>
        <p:sp>
          <p:nvSpPr>
            <p:cNvPr id="19" name="Freeform 1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C88A36"/>
            </a:solidFill>
            <a:ln cap="sq">
              <a:noFill/>
              <a:prstDash val="solid"/>
              <a:miter/>
            </a:ln>
          </p:spPr>
        </p:sp>
        <p:sp>
          <p:nvSpPr>
            <p:cNvPr id="20" name="TextBox 2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21" name="Group 21"/>
          <p:cNvGrpSpPr/>
          <p:nvPr/>
        </p:nvGrpSpPr>
        <p:grpSpPr>
          <a:xfrm>
            <a:off x="11943013" y="-14833"/>
            <a:ext cx="6344988" cy="1036455"/>
            <a:chOff x="0" y="0"/>
            <a:chExt cx="1876002" cy="218865"/>
          </a:xfrm>
        </p:grpSpPr>
        <p:sp>
          <p:nvSpPr>
            <p:cNvPr id="22" name="Freeform 22"/>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764B36"/>
            </a:solidFill>
            <a:ln cap="sq">
              <a:noFill/>
              <a:prstDash val="solid"/>
              <a:miter/>
            </a:ln>
          </p:spPr>
        </p:sp>
        <p:sp>
          <p:nvSpPr>
            <p:cNvPr id="23" name="TextBox 23"/>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4" name="AutoShape 24"/>
          <p:cNvSpPr/>
          <p:nvPr/>
        </p:nvSpPr>
        <p:spPr>
          <a:xfrm>
            <a:off x="-771542" y="1411719"/>
            <a:ext cx="12921291" cy="0"/>
          </a:xfrm>
          <a:prstGeom prst="line">
            <a:avLst/>
          </a:prstGeom>
          <a:ln w="38100" cap="flat">
            <a:solidFill>
              <a:srgbClr val="C88A36"/>
            </a:solidFill>
            <a:prstDash val="solid"/>
            <a:headEnd type="none" w="sm" len="sm"/>
            <a:tailEnd type="none" w="sm" len="sm"/>
          </a:ln>
        </p:spPr>
      </p:sp>
      <p:sp>
        <p:nvSpPr>
          <p:cNvPr id="25" name="Freeform 25"/>
          <p:cNvSpPr/>
          <p:nvPr/>
        </p:nvSpPr>
        <p:spPr>
          <a:xfrm>
            <a:off x="15640898" y="1430769"/>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2037131" y="1666935"/>
            <a:ext cx="12885441" cy="8447731"/>
          </a:xfrm>
          <a:custGeom>
            <a:avLst/>
            <a:gdLst/>
            <a:ahLst/>
            <a:cxnLst/>
            <a:rect l="l" t="t" r="r" b="b"/>
            <a:pathLst>
              <a:path w="12885441" h="8447731">
                <a:moveTo>
                  <a:pt x="0" y="0"/>
                </a:moveTo>
                <a:lnTo>
                  <a:pt x="12885441" y="0"/>
                </a:lnTo>
                <a:lnTo>
                  <a:pt x="12885441" y="8447731"/>
                </a:lnTo>
                <a:lnTo>
                  <a:pt x="0" y="8447731"/>
                </a:lnTo>
                <a:lnTo>
                  <a:pt x="0" y="0"/>
                </a:lnTo>
                <a:close/>
              </a:path>
            </a:pathLst>
          </a:custGeom>
          <a:blipFill>
            <a:blip r:embed="rId5"/>
            <a:stretch>
              <a:fillRect l="-785" r="-785" b="-1017"/>
            </a:stretch>
          </a:blipFill>
        </p:spPr>
      </p:sp>
      <p:sp>
        <p:nvSpPr>
          <p:cNvPr id="27" name="TextBox 27"/>
          <p:cNvSpPr txBox="1"/>
          <p:nvPr/>
        </p:nvSpPr>
        <p:spPr>
          <a:xfrm>
            <a:off x="322934" y="13984"/>
            <a:ext cx="7860719" cy="1329838"/>
          </a:xfrm>
          <a:prstGeom prst="rect">
            <a:avLst/>
          </a:prstGeom>
        </p:spPr>
        <p:txBody>
          <a:bodyPr lIns="0" tIns="0" rIns="0" bIns="0" rtlCol="0" anchor="t">
            <a:spAutoFit/>
          </a:bodyPr>
          <a:lstStyle/>
          <a:p>
            <a:pPr marL="0" lvl="0" indent="0" algn="ctr">
              <a:lnSpc>
                <a:spcPts val="5323"/>
              </a:lnSpc>
              <a:spcBef>
                <a:spcPct val="0"/>
              </a:spcBef>
            </a:pPr>
            <a:r>
              <a:rPr lang="en-US" sz="3857" spc="617">
                <a:solidFill>
                  <a:srgbClr val="EFE7DD"/>
                </a:solidFill>
                <a:latin typeface="Montserrat"/>
              </a:rPr>
              <a:t>DATABASE TABLE DIAGRAM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839258" cy="1122211"/>
            <a:chOff x="0" y="0"/>
            <a:chExt cx="2017638" cy="295562"/>
          </a:xfrm>
        </p:grpSpPr>
        <p:sp>
          <p:nvSpPr>
            <p:cNvPr id="3" name="Freeform 3"/>
            <p:cNvSpPr/>
            <p:nvPr/>
          </p:nvSpPr>
          <p:spPr>
            <a:xfrm>
              <a:off x="0" y="0"/>
              <a:ext cx="2017638" cy="295562"/>
            </a:xfrm>
            <a:custGeom>
              <a:avLst/>
              <a:gdLst/>
              <a:ahLst/>
              <a:cxnLst/>
              <a:rect l="l" t="t" r="r" b="b"/>
              <a:pathLst>
                <a:path w="2017638" h="295562">
                  <a:moveTo>
                    <a:pt x="25265" y="0"/>
                  </a:moveTo>
                  <a:lnTo>
                    <a:pt x="1992373" y="0"/>
                  </a:lnTo>
                  <a:cubicBezTo>
                    <a:pt x="1999074" y="0"/>
                    <a:pt x="2005500" y="2662"/>
                    <a:pt x="2010238" y="7400"/>
                  </a:cubicBezTo>
                  <a:cubicBezTo>
                    <a:pt x="2014976" y="12138"/>
                    <a:pt x="2017638" y="18564"/>
                    <a:pt x="2017638" y="25265"/>
                  </a:cubicBezTo>
                  <a:lnTo>
                    <a:pt x="2017638" y="270297"/>
                  </a:lnTo>
                  <a:cubicBezTo>
                    <a:pt x="2017638" y="276997"/>
                    <a:pt x="2014976" y="283424"/>
                    <a:pt x="2010238" y="288162"/>
                  </a:cubicBezTo>
                  <a:cubicBezTo>
                    <a:pt x="2005500" y="292900"/>
                    <a:pt x="1999074" y="295562"/>
                    <a:pt x="1992373" y="295562"/>
                  </a:cubicBezTo>
                  <a:lnTo>
                    <a:pt x="25265" y="295562"/>
                  </a:lnTo>
                  <a:cubicBezTo>
                    <a:pt x="18564" y="295562"/>
                    <a:pt x="12138" y="292900"/>
                    <a:pt x="7400" y="288162"/>
                  </a:cubicBezTo>
                  <a:cubicBezTo>
                    <a:pt x="2662" y="283424"/>
                    <a:pt x="0" y="276997"/>
                    <a:pt x="0" y="270297"/>
                  </a:cubicBezTo>
                  <a:lnTo>
                    <a:pt x="0" y="25265"/>
                  </a:lnTo>
                  <a:cubicBezTo>
                    <a:pt x="0" y="18564"/>
                    <a:pt x="2662" y="12138"/>
                    <a:pt x="7400" y="7400"/>
                  </a:cubicBezTo>
                  <a:cubicBezTo>
                    <a:pt x="12138" y="2662"/>
                    <a:pt x="18564" y="0"/>
                    <a:pt x="25265" y="0"/>
                  </a:cubicBezTo>
                  <a:close/>
                </a:path>
              </a:pathLst>
            </a:custGeom>
            <a:solidFill>
              <a:srgbClr val="9B4922">
                <a:alpha val="86667"/>
              </a:srgbClr>
            </a:solidFill>
          </p:spPr>
        </p:sp>
        <p:sp>
          <p:nvSpPr>
            <p:cNvPr id="4" name="TextBox 4"/>
            <p:cNvSpPr txBox="1"/>
            <p:nvPr/>
          </p:nvSpPr>
          <p:spPr>
            <a:xfrm>
              <a:off x="0" y="-19050"/>
              <a:ext cx="2017638" cy="314612"/>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260184" y="1370661"/>
            <a:ext cx="7345685" cy="3615537"/>
          </a:xfrm>
          <a:custGeom>
            <a:avLst/>
            <a:gdLst/>
            <a:ahLst/>
            <a:cxnLst/>
            <a:rect l="l" t="t" r="r" b="b"/>
            <a:pathLst>
              <a:path w="7345685" h="3615537">
                <a:moveTo>
                  <a:pt x="0" y="0"/>
                </a:moveTo>
                <a:lnTo>
                  <a:pt x="7345686" y="0"/>
                </a:lnTo>
                <a:lnTo>
                  <a:pt x="7345686" y="3615537"/>
                </a:lnTo>
                <a:lnTo>
                  <a:pt x="0" y="3615537"/>
                </a:lnTo>
                <a:lnTo>
                  <a:pt x="0" y="0"/>
                </a:lnTo>
                <a:close/>
              </a:path>
            </a:pathLst>
          </a:custGeom>
          <a:blipFill>
            <a:blip r:embed="rId2"/>
            <a:stretch>
              <a:fillRect t="-1768" r="-2153" b="-1768"/>
            </a:stretch>
          </a:blipFill>
        </p:spPr>
      </p:sp>
      <p:sp>
        <p:nvSpPr>
          <p:cNvPr id="6" name="TextBox 6"/>
          <p:cNvSpPr txBox="1"/>
          <p:nvPr/>
        </p:nvSpPr>
        <p:spPr>
          <a:xfrm>
            <a:off x="-355970" y="-4348"/>
            <a:ext cx="7692734" cy="848634"/>
          </a:xfrm>
          <a:prstGeom prst="rect">
            <a:avLst/>
          </a:prstGeom>
        </p:spPr>
        <p:txBody>
          <a:bodyPr lIns="0" tIns="0" rIns="0" bIns="0" rtlCol="0" anchor="t">
            <a:spAutoFit/>
          </a:bodyPr>
          <a:lstStyle/>
          <a:p>
            <a:pPr marL="0" lvl="0" indent="0" algn="ctr">
              <a:lnSpc>
                <a:spcPts val="6845"/>
              </a:lnSpc>
              <a:spcBef>
                <a:spcPct val="0"/>
              </a:spcBef>
            </a:pPr>
            <a:r>
              <a:rPr lang="en-US" sz="4960" spc="-99" dirty="0">
                <a:solidFill>
                  <a:srgbClr val="EFE7DD"/>
                </a:solidFill>
                <a:latin typeface="RoxboroughCF"/>
              </a:rPr>
              <a:t>PRODUCT  TABLE</a:t>
            </a:r>
          </a:p>
        </p:txBody>
      </p:sp>
      <p:grpSp>
        <p:nvGrpSpPr>
          <p:cNvPr id="7" name="Group 7"/>
          <p:cNvGrpSpPr/>
          <p:nvPr/>
        </p:nvGrpSpPr>
        <p:grpSpPr>
          <a:xfrm>
            <a:off x="0" y="5429102"/>
            <a:ext cx="7245554" cy="1246920"/>
            <a:chOff x="0" y="0"/>
            <a:chExt cx="2002048" cy="328407"/>
          </a:xfrm>
        </p:grpSpPr>
        <p:sp>
          <p:nvSpPr>
            <p:cNvPr id="8" name="Freeform 8"/>
            <p:cNvSpPr/>
            <p:nvPr/>
          </p:nvSpPr>
          <p:spPr>
            <a:xfrm>
              <a:off x="0" y="0"/>
              <a:ext cx="2002048" cy="328407"/>
            </a:xfrm>
            <a:custGeom>
              <a:avLst/>
              <a:gdLst/>
              <a:ahLst/>
              <a:cxnLst/>
              <a:rect l="l" t="t" r="r" b="b"/>
              <a:pathLst>
                <a:path w="2002048" h="328407">
                  <a:moveTo>
                    <a:pt x="25462" y="0"/>
                  </a:moveTo>
                  <a:lnTo>
                    <a:pt x="1976586" y="0"/>
                  </a:lnTo>
                  <a:cubicBezTo>
                    <a:pt x="1983339" y="0"/>
                    <a:pt x="1989815" y="2683"/>
                    <a:pt x="1994590" y="7458"/>
                  </a:cubicBezTo>
                  <a:cubicBezTo>
                    <a:pt x="1999365" y="12233"/>
                    <a:pt x="2002048" y="18709"/>
                    <a:pt x="2002048" y="25462"/>
                  </a:cubicBezTo>
                  <a:lnTo>
                    <a:pt x="2002048" y="302945"/>
                  </a:lnTo>
                  <a:cubicBezTo>
                    <a:pt x="2002048" y="309698"/>
                    <a:pt x="1999365" y="316174"/>
                    <a:pt x="1994590" y="320949"/>
                  </a:cubicBezTo>
                  <a:cubicBezTo>
                    <a:pt x="1989815" y="325724"/>
                    <a:pt x="1983339" y="328407"/>
                    <a:pt x="1976586" y="328407"/>
                  </a:cubicBezTo>
                  <a:lnTo>
                    <a:pt x="25462" y="328407"/>
                  </a:lnTo>
                  <a:cubicBezTo>
                    <a:pt x="18709" y="328407"/>
                    <a:pt x="12233" y="325724"/>
                    <a:pt x="7458" y="320949"/>
                  </a:cubicBezTo>
                  <a:cubicBezTo>
                    <a:pt x="2683" y="316174"/>
                    <a:pt x="0" y="309698"/>
                    <a:pt x="0" y="302945"/>
                  </a:cubicBezTo>
                  <a:lnTo>
                    <a:pt x="0" y="25462"/>
                  </a:lnTo>
                  <a:cubicBezTo>
                    <a:pt x="0" y="18709"/>
                    <a:pt x="2683" y="12233"/>
                    <a:pt x="7458" y="7458"/>
                  </a:cubicBezTo>
                  <a:cubicBezTo>
                    <a:pt x="12233" y="2683"/>
                    <a:pt x="18709" y="0"/>
                    <a:pt x="25462" y="0"/>
                  </a:cubicBezTo>
                  <a:close/>
                </a:path>
              </a:pathLst>
            </a:custGeom>
            <a:solidFill>
              <a:srgbClr val="9B4922">
                <a:alpha val="86667"/>
              </a:srgbClr>
            </a:solidFill>
          </p:spPr>
        </p:sp>
        <p:sp>
          <p:nvSpPr>
            <p:cNvPr id="9" name="TextBox 9"/>
            <p:cNvSpPr txBox="1"/>
            <p:nvPr/>
          </p:nvSpPr>
          <p:spPr>
            <a:xfrm>
              <a:off x="0" y="-19050"/>
              <a:ext cx="2002048" cy="347457"/>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260184" y="7014168"/>
            <a:ext cx="10885430" cy="3050233"/>
          </a:xfrm>
          <a:custGeom>
            <a:avLst/>
            <a:gdLst/>
            <a:ahLst/>
            <a:cxnLst/>
            <a:rect l="l" t="t" r="r" b="b"/>
            <a:pathLst>
              <a:path w="10885430" h="3050233">
                <a:moveTo>
                  <a:pt x="0" y="0"/>
                </a:moveTo>
                <a:lnTo>
                  <a:pt x="10885431" y="0"/>
                </a:lnTo>
                <a:lnTo>
                  <a:pt x="10885431" y="3050233"/>
                </a:lnTo>
                <a:lnTo>
                  <a:pt x="0" y="3050233"/>
                </a:lnTo>
                <a:lnTo>
                  <a:pt x="0" y="0"/>
                </a:lnTo>
                <a:close/>
              </a:path>
            </a:pathLst>
          </a:custGeom>
          <a:blipFill>
            <a:blip r:embed="rId3"/>
            <a:stretch>
              <a:fillRect/>
            </a:stretch>
          </a:blipFill>
        </p:spPr>
      </p:sp>
      <p:sp>
        <p:nvSpPr>
          <p:cNvPr id="11" name="TextBox 11"/>
          <p:cNvSpPr txBox="1"/>
          <p:nvPr/>
        </p:nvSpPr>
        <p:spPr>
          <a:xfrm>
            <a:off x="260184" y="5584940"/>
            <a:ext cx="6985370" cy="754286"/>
          </a:xfrm>
          <a:prstGeom prst="rect">
            <a:avLst/>
          </a:prstGeom>
        </p:spPr>
        <p:txBody>
          <a:bodyPr lIns="0" tIns="0" rIns="0" bIns="0" rtlCol="0" anchor="t">
            <a:spAutoFit/>
          </a:bodyPr>
          <a:lstStyle/>
          <a:p>
            <a:pPr marL="0" lvl="0" indent="0" algn="ctr">
              <a:lnSpc>
                <a:spcPts val="6215"/>
              </a:lnSpc>
              <a:spcBef>
                <a:spcPct val="0"/>
              </a:spcBef>
            </a:pPr>
            <a:r>
              <a:rPr lang="en-US" sz="4504" spc="-90" dirty="0">
                <a:solidFill>
                  <a:srgbClr val="EFE7DD"/>
                </a:solidFill>
                <a:latin typeface="RoxboroughCF"/>
              </a:rPr>
              <a:t>DISTRIBUTER TABLE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158154" cy="1049544"/>
            <a:chOff x="0" y="0"/>
            <a:chExt cx="1885275" cy="276423"/>
          </a:xfrm>
        </p:grpSpPr>
        <p:sp>
          <p:nvSpPr>
            <p:cNvPr id="3" name="Freeform 3"/>
            <p:cNvSpPr/>
            <p:nvPr/>
          </p:nvSpPr>
          <p:spPr>
            <a:xfrm>
              <a:off x="0" y="0"/>
              <a:ext cx="1885275" cy="276423"/>
            </a:xfrm>
            <a:custGeom>
              <a:avLst/>
              <a:gdLst/>
              <a:ahLst/>
              <a:cxnLst/>
              <a:rect l="l" t="t" r="r" b="b"/>
              <a:pathLst>
                <a:path w="1885275" h="276423">
                  <a:moveTo>
                    <a:pt x="27039" y="0"/>
                  </a:moveTo>
                  <a:lnTo>
                    <a:pt x="1858236" y="0"/>
                  </a:lnTo>
                  <a:cubicBezTo>
                    <a:pt x="1873170" y="0"/>
                    <a:pt x="1885275" y="12106"/>
                    <a:pt x="1885275" y="27039"/>
                  </a:cubicBezTo>
                  <a:lnTo>
                    <a:pt x="1885275" y="249384"/>
                  </a:lnTo>
                  <a:cubicBezTo>
                    <a:pt x="1885275" y="264318"/>
                    <a:pt x="1873170" y="276423"/>
                    <a:pt x="1858236" y="276423"/>
                  </a:cubicBezTo>
                  <a:lnTo>
                    <a:pt x="27039" y="276423"/>
                  </a:lnTo>
                  <a:cubicBezTo>
                    <a:pt x="12106" y="276423"/>
                    <a:pt x="0" y="264318"/>
                    <a:pt x="0" y="249384"/>
                  </a:cubicBezTo>
                  <a:lnTo>
                    <a:pt x="0" y="27039"/>
                  </a:lnTo>
                  <a:cubicBezTo>
                    <a:pt x="0" y="12106"/>
                    <a:pt x="12106" y="0"/>
                    <a:pt x="27039" y="0"/>
                  </a:cubicBezTo>
                  <a:close/>
                </a:path>
              </a:pathLst>
            </a:custGeom>
            <a:solidFill>
              <a:srgbClr val="9B4922">
                <a:alpha val="86667"/>
              </a:srgbClr>
            </a:solidFill>
          </p:spPr>
        </p:sp>
        <p:sp>
          <p:nvSpPr>
            <p:cNvPr id="4" name="TextBox 4"/>
            <p:cNvSpPr txBox="1"/>
            <p:nvPr/>
          </p:nvSpPr>
          <p:spPr>
            <a:xfrm>
              <a:off x="0" y="-19050"/>
              <a:ext cx="1885275" cy="295473"/>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028700" y="1329765"/>
            <a:ext cx="3740713" cy="3533514"/>
          </a:xfrm>
          <a:custGeom>
            <a:avLst/>
            <a:gdLst/>
            <a:ahLst/>
            <a:cxnLst/>
            <a:rect l="l" t="t" r="r" b="b"/>
            <a:pathLst>
              <a:path w="3740713" h="3533514">
                <a:moveTo>
                  <a:pt x="0" y="0"/>
                </a:moveTo>
                <a:lnTo>
                  <a:pt x="3740713" y="0"/>
                </a:lnTo>
                <a:lnTo>
                  <a:pt x="3740713" y="3533514"/>
                </a:lnTo>
                <a:lnTo>
                  <a:pt x="0" y="3533514"/>
                </a:lnTo>
                <a:lnTo>
                  <a:pt x="0" y="0"/>
                </a:lnTo>
                <a:close/>
              </a:path>
            </a:pathLst>
          </a:custGeom>
          <a:blipFill>
            <a:blip r:embed="rId2"/>
            <a:stretch>
              <a:fillRect l="-18898" t="-13082" r="-23526"/>
            </a:stretch>
          </a:blipFill>
        </p:spPr>
      </p:sp>
      <p:sp>
        <p:nvSpPr>
          <p:cNvPr id="8" name="Freeform 8"/>
          <p:cNvSpPr/>
          <p:nvPr/>
        </p:nvSpPr>
        <p:spPr>
          <a:xfrm>
            <a:off x="2899056" y="5291580"/>
            <a:ext cx="10847405" cy="3496001"/>
          </a:xfrm>
          <a:custGeom>
            <a:avLst/>
            <a:gdLst/>
            <a:ahLst/>
            <a:cxnLst/>
            <a:rect l="l" t="t" r="r" b="b"/>
            <a:pathLst>
              <a:path w="10847405" h="3496001">
                <a:moveTo>
                  <a:pt x="0" y="0"/>
                </a:moveTo>
                <a:lnTo>
                  <a:pt x="10847405" y="0"/>
                </a:lnTo>
                <a:lnTo>
                  <a:pt x="10847405" y="3496001"/>
                </a:lnTo>
                <a:lnTo>
                  <a:pt x="0" y="3496001"/>
                </a:lnTo>
                <a:lnTo>
                  <a:pt x="0" y="0"/>
                </a:lnTo>
                <a:close/>
              </a:path>
            </a:pathLst>
          </a:custGeom>
          <a:blipFill>
            <a:blip r:embed="rId3"/>
            <a:stretch>
              <a:fillRect/>
            </a:stretch>
          </a:blipFill>
        </p:spPr>
        <p:txBody>
          <a:bodyPr/>
          <a:lstStyle/>
          <a:p>
            <a:endParaRPr lang="en-TO" dirty="0"/>
          </a:p>
        </p:txBody>
      </p:sp>
      <p:sp>
        <p:nvSpPr>
          <p:cNvPr id="9" name="TextBox 9"/>
          <p:cNvSpPr txBox="1"/>
          <p:nvPr/>
        </p:nvSpPr>
        <p:spPr>
          <a:xfrm>
            <a:off x="-267290" y="52830"/>
            <a:ext cx="7692734" cy="848634"/>
          </a:xfrm>
          <a:prstGeom prst="rect">
            <a:avLst/>
          </a:prstGeom>
        </p:spPr>
        <p:txBody>
          <a:bodyPr lIns="0" tIns="0" rIns="0" bIns="0" rtlCol="0" anchor="t">
            <a:spAutoFit/>
          </a:bodyPr>
          <a:lstStyle/>
          <a:p>
            <a:pPr marL="0" lvl="0" indent="0" algn="ctr">
              <a:lnSpc>
                <a:spcPts val="6845"/>
              </a:lnSpc>
              <a:spcBef>
                <a:spcPct val="0"/>
              </a:spcBef>
            </a:pPr>
            <a:r>
              <a:rPr lang="en-US" sz="4960" spc="-99" dirty="0">
                <a:solidFill>
                  <a:srgbClr val="EFE7DD"/>
                </a:solidFill>
                <a:latin typeface="RoxboroughCF"/>
              </a:rPr>
              <a:t>PRICE TABLE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6433427" cy="1246920"/>
            <a:chOff x="0" y="0"/>
            <a:chExt cx="2002048" cy="328407"/>
          </a:xfrm>
        </p:grpSpPr>
        <p:sp>
          <p:nvSpPr>
            <p:cNvPr id="3" name="Freeform 3"/>
            <p:cNvSpPr/>
            <p:nvPr/>
          </p:nvSpPr>
          <p:spPr>
            <a:xfrm>
              <a:off x="0" y="0"/>
              <a:ext cx="2002048" cy="328407"/>
            </a:xfrm>
            <a:custGeom>
              <a:avLst/>
              <a:gdLst/>
              <a:ahLst/>
              <a:cxnLst/>
              <a:rect l="l" t="t" r="r" b="b"/>
              <a:pathLst>
                <a:path w="2002048" h="328407">
                  <a:moveTo>
                    <a:pt x="25462" y="0"/>
                  </a:moveTo>
                  <a:lnTo>
                    <a:pt x="1976586" y="0"/>
                  </a:lnTo>
                  <a:cubicBezTo>
                    <a:pt x="1983339" y="0"/>
                    <a:pt x="1989815" y="2683"/>
                    <a:pt x="1994590" y="7458"/>
                  </a:cubicBezTo>
                  <a:cubicBezTo>
                    <a:pt x="1999365" y="12233"/>
                    <a:pt x="2002048" y="18709"/>
                    <a:pt x="2002048" y="25462"/>
                  </a:cubicBezTo>
                  <a:lnTo>
                    <a:pt x="2002048" y="302945"/>
                  </a:lnTo>
                  <a:cubicBezTo>
                    <a:pt x="2002048" y="309698"/>
                    <a:pt x="1999365" y="316174"/>
                    <a:pt x="1994590" y="320949"/>
                  </a:cubicBezTo>
                  <a:cubicBezTo>
                    <a:pt x="1989815" y="325724"/>
                    <a:pt x="1983339" y="328407"/>
                    <a:pt x="1976586" y="328407"/>
                  </a:cubicBezTo>
                  <a:lnTo>
                    <a:pt x="25462" y="328407"/>
                  </a:lnTo>
                  <a:cubicBezTo>
                    <a:pt x="18709" y="328407"/>
                    <a:pt x="12233" y="325724"/>
                    <a:pt x="7458" y="320949"/>
                  </a:cubicBezTo>
                  <a:cubicBezTo>
                    <a:pt x="2683" y="316174"/>
                    <a:pt x="0" y="309698"/>
                    <a:pt x="0" y="302945"/>
                  </a:cubicBezTo>
                  <a:lnTo>
                    <a:pt x="0" y="25462"/>
                  </a:lnTo>
                  <a:cubicBezTo>
                    <a:pt x="0" y="18709"/>
                    <a:pt x="2683" y="12233"/>
                    <a:pt x="7458" y="7458"/>
                  </a:cubicBezTo>
                  <a:cubicBezTo>
                    <a:pt x="12233" y="2683"/>
                    <a:pt x="18709" y="0"/>
                    <a:pt x="25462" y="0"/>
                  </a:cubicBezTo>
                  <a:close/>
                </a:path>
              </a:pathLst>
            </a:custGeom>
            <a:solidFill>
              <a:srgbClr val="9B4922">
                <a:alpha val="86667"/>
              </a:srgbClr>
            </a:solidFill>
          </p:spPr>
        </p:sp>
        <p:sp>
          <p:nvSpPr>
            <p:cNvPr id="4" name="TextBox 4"/>
            <p:cNvSpPr txBox="1"/>
            <p:nvPr/>
          </p:nvSpPr>
          <p:spPr>
            <a:xfrm>
              <a:off x="0" y="-19050"/>
              <a:ext cx="2002048" cy="347457"/>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 y="5232537"/>
            <a:ext cx="7357327" cy="1246920"/>
            <a:chOff x="0" y="0"/>
            <a:chExt cx="2002048" cy="328407"/>
          </a:xfrm>
        </p:grpSpPr>
        <p:sp>
          <p:nvSpPr>
            <p:cNvPr id="6" name="Freeform 6"/>
            <p:cNvSpPr/>
            <p:nvPr/>
          </p:nvSpPr>
          <p:spPr>
            <a:xfrm>
              <a:off x="0" y="0"/>
              <a:ext cx="2002048" cy="328407"/>
            </a:xfrm>
            <a:custGeom>
              <a:avLst/>
              <a:gdLst/>
              <a:ahLst/>
              <a:cxnLst/>
              <a:rect l="l" t="t" r="r" b="b"/>
              <a:pathLst>
                <a:path w="2002048" h="328407">
                  <a:moveTo>
                    <a:pt x="25462" y="0"/>
                  </a:moveTo>
                  <a:lnTo>
                    <a:pt x="1976586" y="0"/>
                  </a:lnTo>
                  <a:cubicBezTo>
                    <a:pt x="1983339" y="0"/>
                    <a:pt x="1989815" y="2683"/>
                    <a:pt x="1994590" y="7458"/>
                  </a:cubicBezTo>
                  <a:cubicBezTo>
                    <a:pt x="1999365" y="12233"/>
                    <a:pt x="2002048" y="18709"/>
                    <a:pt x="2002048" y="25462"/>
                  </a:cubicBezTo>
                  <a:lnTo>
                    <a:pt x="2002048" y="302945"/>
                  </a:lnTo>
                  <a:cubicBezTo>
                    <a:pt x="2002048" y="309698"/>
                    <a:pt x="1999365" y="316174"/>
                    <a:pt x="1994590" y="320949"/>
                  </a:cubicBezTo>
                  <a:cubicBezTo>
                    <a:pt x="1989815" y="325724"/>
                    <a:pt x="1983339" y="328407"/>
                    <a:pt x="1976586" y="328407"/>
                  </a:cubicBezTo>
                  <a:lnTo>
                    <a:pt x="25462" y="328407"/>
                  </a:lnTo>
                  <a:cubicBezTo>
                    <a:pt x="18709" y="328407"/>
                    <a:pt x="12233" y="325724"/>
                    <a:pt x="7458" y="320949"/>
                  </a:cubicBezTo>
                  <a:cubicBezTo>
                    <a:pt x="2683" y="316174"/>
                    <a:pt x="0" y="309698"/>
                    <a:pt x="0" y="302945"/>
                  </a:cubicBezTo>
                  <a:lnTo>
                    <a:pt x="0" y="25462"/>
                  </a:lnTo>
                  <a:cubicBezTo>
                    <a:pt x="0" y="18709"/>
                    <a:pt x="2683" y="12233"/>
                    <a:pt x="7458" y="7458"/>
                  </a:cubicBezTo>
                  <a:cubicBezTo>
                    <a:pt x="12233" y="2683"/>
                    <a:pt x="18709" y="0"/>
                    <a:pt x="25462" y="0"/>
                  </a:cubicBezTo>
                  <a:close/>
                </a:path>
              </a:pathLst>
            </a:custGeom>
            <a:solidFill>
              <a:srgbClr val="9B4922">
                <a:alpha val="86667"/>
              </a:srgbClr>
            </a:solidFill>
          </p:spPr>
        </p:sp>
        <p:sp>
          <p:nvSpPr>
            <p:cNvPr id="7" name="TextBox 7"/>
            <p:cNvSpPr txBox="1"/>
            <p:nvPr/>
          </p:nvSpPr>
          <p:spPr>
            <a:xfrm>
              <a:off x="0" y="-19050"/>
              <a:ext cx="2002048" cy="347457"/>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260144" y="6850932"/>
            <a:ext cx="17758323" cy="2788612"/>
          </a:xfrm>
          <a:custGeom>
            <a:avLst/>
            <a:gdLst/>
            <a:ahLst/>
            <a:cxnLst/>
            <a:rect l="l" t="t" r="r" b="b"/>
            <a:pathLst>
              <a:path w="17758323" h="2788612">
                <a:moveTo>
                  <a:pt x="0" y="0"/>
                </a:moveTo>
                <a:lnTo>
                  <a:pt x="17758323" y="0"/>
                </a:lnTo>
                <a:lnTo>
                  <a:pt x="17758323" y="2788611"/>
                </a:lnTo>
                <a:lnTo>
                  <a:pt x="0" y="2788611"/>
                </a:lnTo>
                <a:lnTo>
                  <a:pt x="0" y="0"/>
                </a:lnTo>
                <a:close/>
              </a:path>
            </a:pathLst>
          </a:custGeom>
          <a:blipFill>
            <a:blip r:embed="rId2"/>
            <a:stretch>
              <a:fillRect/>
            </a:stretch>
          </a:blipFill>
        </p:spPr>
      </p:sp>
      <p:sp>
        <p:nvSpPr>
          <p:cNvPr id="9" name="Freeform 9"/>
          <p:cNvSpPr/>
          <p:nvPr/>
        </p:nvSpPr>
        <p:spPr>
          <a:xfrm>
            <a:off x="260144" y="1513177"/>
            <a:ext cx="10822563" cy="3376903"/>
          </a:xfrm>
          <a:custGeom>
            <a:avLst/>
            <a:gdLst/>
            <a:ahLst/>
            <a:cxnLst/>
            <a:rect l="l" t="t" r="r" b="b"/>
            <a:pathLst>
              <a:path w="10822563" h="3376903">
                <a:moveTo>
                  <a:pt x="0" y="0"/>
                </a:moveTo>
                <a:lnTo>
                  <a:pt x="10822563" y="0"/>
                </a:lnTo>
                <a:lnTo>
                  <a:pt x="10822563" y="3376903"/>
                </a:lnTo>
                <a:lnTo>
                  <a:pt x="0" y="3376903"/>
                </a:lnTo>
                <a:lnTo>
                  <a:pt x="0" y="0"/>
                </a:lnTo>
                <a:close/>
              </a:path>
            </a:pathLst>
          </a:custGeom>
          <a:blipFill>
            <a:blip r:embed="rId3"/>
            <a:stretch>
              <a:fillRect/>
            </a:stretch>
          </a:blipFill>
        </p:spPr>
      </p:sp>
      <p:sp>
        <p:nvSpPr>
          <p:cNvPr id="10" name="TextBox 10"/>
          <p:cNvSpPr txBox="1"/>
          <p:nvPr/>
        </p:nvSpPr>
        <p:spPr>
          <a:xfrm>
            <a:off x="-551942" y="208217"/>
            <a:ext cx="6985370" cy="754286"/>
          </a:xfrm>
          <a:prstGeom prst="rect">
            <a:avLst/>
          </a:prstGeom>
        </p:spPr>
        <p:txBody>
          <a:bodyPr lIns="0" tIns="0" rIns="0" bIns="0" rtlCol="0" anchor="t">
            <a:spAutoFit/>
          </a:bodyPr>
          <a:lstStyle/>
          <a:p>
            <a:pPr marL="0" lvl="0" indent="0" algn="ctr">
              <a:lnSpc>
                <a:spcPts val="6215"/>
              </a:lnSpc>
              <a:spcBef>
                <a:spcPct val="0"/>
              </a:spcBef>
            </a:pPr>
            <a:r>
              <a:rPr lang="en-US" sz="4504" spc="-90">
                <a:solidFill>
                  <a:srgbClr val="EFE7DD"/>
                </a:solidFill>
                <a:latin typeface="RoxboroughCF"/>
              </a:rPr>
              <a:t>INGREDIENT  TABLE</a:t>
            </a:r>
          </a:p>
        </p:txBody>
      </p:sp>
      <p:sp>
        <p:nvSpPr>
          <p:cNvPr id="11" name="TextBox 11"/>
          <p:cNvSpPr txBox="1"/>
          <p:nvPr/>
        </p:nvSpPr>
        <p:spPr>
          <a:xfrm>
            <a:off x="-551942" y="5364554"/>
            <a:ext cx="6985370" cy="754286"/>
          </a:xfrm>
          <a:prstGeom prst="rect">
            <a:avLst/>
          </a:prstGeom>
        </p:spPr>
        <p:txBody>
          <a:bodyPr lIns="0" tIns="0" rIns="0" bIns="0" rtlCol="0" anchor="t">
            <a:spAutoFit/>
          </a:bodyPr>
          <a:lstStyle/>
          <a:p>
            <a:pPr marL="0" lvl="0" indent="0" algn="ctr">
              <a:lnSpc>
                <a:spcPts val="6215"/>
              </a:lnSpc>
              <a:spcBef>
                <a:spcPct val="0"/>
              </a:spcBef>
            </a:pPr>
            <a:r>
              <a:rPr lang="en-US" sz="4504" spc="-90">
                <a:solidFill>
                  <a:srgbClr val="EFE7DD"/>
                </a:solidFill>
                <a:latin typeface="RoxboroughCF"/>
              </a:rPr>
              <a:t>ELEMENT TABLE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TM03457464[[fn=Dividend]]</Template>
  <TotalTime>430</TotalTime>
  <Words>357</Words>
  <Application>Microsoft Office PowerPoint</Application>
  <PresentationFormat>Custom</PresentationFormat>
  <Paragraphs>83</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RoxboroughCF</vt:lpstr>
      <vt:lpstr>Sorts Mill Goudy</vt:lpstr>
      <vt:lpstr>Radley</vt:lpstr>
      <vt:lpstr>Calibri</vt:lpstr>
      <vt:lpstr>Arial</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 </dc:title>
  <cp:lastModifiedBy>Ishika T</cp:lastModifiedBy>
  <cp:revision>48</cp:revision>
  <dcterms:created xsi:type="dcterms:W3CDTF">2006-08-16T00:00:00Z</dcterms:created>
  <dcterms:modified xsi:type="dcterms:W3CDTF">2024-04-16T17:21:52Z</dcterms:modified>
  <dc:identifier>DAF_M5JqMZc</dc:identifier>
</cp:coreProperties>
</file>